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83" r:id="rId3"/>
    <p:sldId id="257" r:id="rId4"/>
    <p:sldId id="258" r:id="rId5"/>
    <p:sldId id="278" r:id="rId6"/>
    <p:sldId id="279" r:id="rId7"/>
    <p:sldId id="280" r:id="rId8"/>
    <p:sldId id="281" r:id="rId9"/>
    <p:sldId id="282" r:id="rId10"/>
    <p:sldId id="260" r:id="rId11"/>
    <p:sldId id="269" r:id="rId12"/>
    <p:sldId id="261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2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bb, John David (Student)" initials="CJD(" lastIdx="3" clrIdx="0">
    <p:extLst>
      <p:ext uri="{19B8F6BF-5375-455C-9EA6-DF929625EA0E}">
        <p15:presenceInfo xmlns:p15="http://schemas.microsoft.com/office/powerpoint/2012/main" userId="65cb1a88-c7fd-49c0-b5f1-89343442281a" providerId="Windows Live"/>
      </p:ext>
    </p:extLst>
  </p:cmAuthor>
  <p:cmAuthor id="2" name="Albert Serna" initials="AS" lastIdx="1" clrIdx="1">
    <p:extLst>
      <p:ext uri="{19B8F6BF-5375-455C-9EA6-DF929625EA0E}">
        <p15:presenceInfo xmlns:p15="http://schemas.microsoft.com/office/powerpoint/2012/main" userId="Albert Ser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/>
    <p:restoredTop sz="93692"/>
  </p:normalViewPr>
  <p:slideViewPr>
    <p:cSldViewPr snapToGrid="0" snapToObjects="1">
      <p:cViewPr>
        <p:scale>
          <a:sx n="80" d="100"/>
          <a:sy n="80" d="100"/>
        </p:scale>
        <p:origin x="121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B86814BE-3580-468F-B2F3-A62F49C59A7A}"/>
    <pc:docChg chg="modSld">
      <pc:chgData name="" userId="" providerId="" clId="Web-{B86814BE-3580-468F-B2F3-A62F49C59A7A}" dt="2018-10-19T15:52:28.199" v="140" actId="1076"/>
      <pc:docMkLst>
        <pc:docMk/>
      </pc:docMkLst>
      <pc:sldChg chg="addSp modSp">
        <pc:chgData name="" userId="" providerId="" clId="Web-{B86814BE-3580-468F-B2F3-A62F49C59A7A}" dt="2018-10-19T15:52:28.199" v="140" actId="1076"/>
        <pc:sldMkLst>
          <pc:docMk/>
          <pc:sldMk cId="1722648758" sldId="257"/>
        </pc:sldMkLst>
        <pc:spChg chg="add mod">
          <ac:chgData name="" userId="" providerId="" clId="Web-{B86814BE-3580-468F-B2F3-A62F49C59A7A}" dt="2018-10-19T15:52:28.199" v="140" actId="1076"/>
          <ac:spMkLst>
            <pc:docMk/>
            <pc:sldMk cId="1722648758" sldId="257"/>
            <ac:spMk id="3" creationId="{7AC8F0E3-177D-4493-A7B8-4EC37E7DE4A8}"/>
          </ac:spMkLst>
        </pc:spChg>
        <pc:spChg chg="mod">
          <ac:chgData name="" userId="" providerId="" clId="Web-{B86814BE-3580-468F-B2F3-A62F49C59A7A}" dt="2018-10-19T15:49:35.136" v="135" actId="1076"/>
          <ac:spMkLst>
            <pc:docMk/>
            <pc:sldMk cId="1722648758" sldId="257"/>
            <ac:spMk id="5" creationId="{2B157D3D-D959-44EF-A1F6-E808191387A2}"/>
          </ac:spMkLst>
        </pc:spChg>
        <pc:spChg chg="add mod">
          <ac:chgData name="" userId="" providerId="" clId="Web-{B86814BE-3580-468F-B2F3-A62F49C59A7A}" dt="2018-10-19T15:49:58.464" v="138" actId="1076"/>
          <ac:spMkLst>
            <pc:docMk/>
            <pc:sldMk cId="1722648758" sldId="257"/>
            <ac:spMk id="6" creationId="{393ADFE1-1D83-4DEF-8338-D86FE0FCE824}"/>
          </ac:spMkLst>
        </pc:spChg>
        <pc:picChg chg="mod">
          <ac:chgData name="" userId="" providerId="" clId="Web-{B86814BE-3580-468F-B2F3-A62F49C59A7A}" dt="2018-10-19T15:44:04.462" v="1" actId="1076"/>
          <ac:picMkLst>
            <pc:docMk/>
            <pc:sldMk cId="1722648758" sldId="257"/>
            <ac:picMk id="7" creationId="{88811375-240C-2340-82DA-9C8B3F5D9435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9T23:37:22.998" idx="3">
    <p:pos x="5262" y="518"/>
    <p:text>Might be misleading -- the extended complex plane is its own thing called the riemann sphere.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8T19:31:30.474" idx="2">
    <p:pos x="10" y="10"/>
    <p:text>Dressing example needs emphasis. Note that we are going in the "forward" direction. We had to work to find an invertible P(t), and then we could generate B using a constant matrix A. Note that if we put restrictions on what B could be, we have corresponding restrictions on P(t) that we don't understand yet.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5T17:04:50.144" idx="1">
    <p:pos x="10" y="10"/>
    <p:text>I think this should be moniques slide.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9-10T09:09:34.890" idx="1">
    <p:pos x="10" y="10"/>
    <p:text>I need to fix the notation in the second bullet point. I don't really like it and think it is confusing. Maybe when I talk about it it will make more sense.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8B408-089A-4FE0-ADAE-54A67EB57868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B389F-3BEB-4AD9-96E6-DA383991A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2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summary of what we are going to talk about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389F-3BEB-4AD9-96E6-DA383991AF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5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Stick to the 2 soliton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389F-3BEB-4AD9-96E6-DA383991AF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30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it, not the same. Its the limit.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389F-3BEB-4AD9-96E6-DA383991AF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0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389F-3BEB-4AD9-96E6-DA383991AF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0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have an idea on how to fix the spacing on this slide? It’s being really finnicky.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389F-3BEB-4AD9-96E6-DA383991AF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5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paced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9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7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2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5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6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0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704" y="205444"/>
            <a:ext cx="4915676" cy="5260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704" y="839505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33A9EB9-76DA-A949-9D80-B481672D7DA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01B0C14-BC45-D14D-B69E-F2D1773E2BD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411212" y="704088"/>
            <a:ext cx="11252200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38000"/>
                    <a:lumOff val="62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2215662" y="-11957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301262" y="-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87923" y="-16529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i="1" kern="1200" spc="-50" baseline="0">
          <a:solidFill>
            <a:schemeClr val="tx1">
              <a:lumMod val="75000"/>
              <a:lumOff val="25000"/>
            </a:schemeClr>
          </a:solidFill>
          <a:effectLst>
            <a:outerShdw blurRad="101600" dist="127000" dir="3300000" algn="l" rotWithShape="0">
              <a:prstClr val="black">
                <a:alpha val="62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comments" Target="../comments/comment3.xml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67.png"/><Relationship Id="rId5" Type="http://schemas.microsoft.com/office/2007/relationships/media" Target="../media/media3.mov"/><Relationship Id="rId10" Type="http://schemas.openxmlformats.org/officeDocument/2006/relationships/image" Target="../media/image66.png"/><Relationship Id="rId4" Type="http://schemas.openxmlformats.org/officeDocument/2006/relationships/video" Target="../media/media2.mov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4.png"/><Relationship Id="rId5" Type="http://schemas.openxmlformats.org/officeDocument/2006/relationships/image" Target="../media/image83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2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60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Quaternion-Valued Solutions to the </a:t>
            </a:r>
            <a:r>
              <a:rPr lang="en-US" dirty="0" err="1">
                <a:latin typeface="Avenir Roman" panose="02000503020000020003" pitchFamily="2" charset="0"/>
              </a:rPr>
              <a:t>KdV</a:t>
            </a:r>
            <a:r>
              <a:rPr lang="en-US" dirty="0">
                <a:latin typeface="Avenir Roman" panose="02000503020000020003" pitchFamily="2" charset="0"/>
              </a:rPr>
              <a:t> Equation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Cobb, Alex </a:t>
            </a:r>
            <a:r>
              <a:rPr lang="en-US" dirty="0" err="1"/>
              <a:t>Kasman</a:t>
            </a:r>
            <a:r>
              <a:rPr lang="en-US" dirty="0"/>
              <a:t>, Albert Serna, Monique Sparkman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D5674-E075-F84E-99E3-E323E744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710" y="0"/>
            <a:ext cx="1877290" cy="94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B4C44-195D-7D42-AD06-BC8DB717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08" y="0"/>
            <a:ext cx="939801" cy="93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B1D4-A79E-6740-92C7-A808E0B8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1-Soliton Singularities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3A341-C72A-CA49-8978-D54ECFFB2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839505"/>
                <a:ext cx="10058400" cy="4023360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Lemma: For any </a:t>
                </a:r>
                <a:r>
                  <a:rPr lang="en-US" dirty="0" err="1"/>
                  <a:t>KdV-Darboux</a:t>
                </a:r>
                <a:r>
                  <a:rPr lang="en-US" dirty="0"/>
                  <a:t> kernel of the form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ℍ</m:t>
                    </m:r>
                  </m:oMath>
                </a14:m>
                <a:r>
                  <a:rPr lang="en-US" dirty="0"/>
                  <a:t> and produces the solution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there exists quaternions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and a complex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produces the same solution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3 solution types: trivial, breather soliton, and periodic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Trivial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Breather Soliton Solution: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ℍ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Periodic Solution: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ℍ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Solutions are singular or nonsingular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3A341-C72A-CA49-8978-D54ECFFB2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839505"/>
                <a:ext cx="10058400" cy="4023360"/>
              </a:xfrm>
              <a:blipFill>
                <a:blip r:embed="rId2"/>
                <a:stretch>
                  <a:fillRect l="-1455" t="-455" r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73A724A-31A4-8A40-AB11-F6AE8360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51EC-D573-434D-9A2C-405E2B74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1-Soliton Singularities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B5BB08-FF13-4164-A5B2-D9032202E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839505"/>
                <a:ext cx="10058400" cy="402336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KdV-Darboux</a:t>
                </a:r>
                <a:r>
                  <a:rPr lang="en-US" dirty="0"/>
                  <a:t> kernel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dirty="0"/>
                  <a:t> and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ℍ</m:t>
                    </m:r>
                  </m:oMath>
                </a14:m>
                <a:r>
                  <a:rPr lang="en-US" dirty="0"/>
                  <a:t>. The quaternionic </a:t>
                </a:r>
                <a:r>
                  <a:rPr lang="en-US" dirty="0" err="1"/>
                  <a:t>KdV</a:t>
                </a:r>
                <a:r>
                  <a:rPr lang="en-US" dirty="0"/>
                  <a:t> solution produced from the </a:t>
                </a:r>
                <a:r>
                  <a:rPr lang="en-US" dirty="0" err="1"/>
                  <a:t>KdV-Darboux</a:t>
                </a:r>
                <a:r>
                  <a:rPr lang="en-US" dirty="0"/>
                  <a:t> kernel is nonsingular if and only if:</a:t>
                </a:r>
              </a:p>
              <a:p>
                <a:pPr algn="ctr"/>
                <a:r>
                  <a:rPr lang="en-US" dirty="0"/>
                  <a:t>I.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dirty="0"/>
                  <a:t>   or   II.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or   III.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  or   </a:t>
                </a:r>
              </a:p>
              <a:p>
                <a:pPr algn="ctr"/>
                <a:r>
                  <a:rPr lang="en-US" dirty="0"/>
                  <a:t>IV.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not a negative real number.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B5BB08-FF13-4164-A5B2-D9032202E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839505"/>
                <a:ext cx="10058400" cy="4023360"/>
              </a:xfrm>
              <a:blipFill>
                <a:blip r:embed="rId2"/>
                <a:stretch>
                  <a:fillRect l="-1455" t="-455" r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81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A9CE-1B3C-F643-8B79-55A870E4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205444"/>
            <a:ext cx="9067412" cy="514608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2-Soliton Interactions: Properties of 1-Soliton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450D3-F232-F34A-976D-227F000B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2C8EA9E-AC46-7A40-A93B-6279803B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280" y="7240102"/>
            <a:ext cx="771692" cy="303751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D9EC283F-6D88-3F42-9704-F13327B1A5FE}"/>
              </a:ext>
            </a:extLst>
          </p:cNvPr>
          <p:cNvGrpSpPr/>
          <p:nvPr/>
        </p:nvGrpSpPr>
        <p:grpSpPr>
          <a:xfrm>
            <a:off x="370704" y="731520"/>
            <a:ext cx="11606531" cy="1996616"/>
            <a:chOff x="12574335" y="4393079"/>
            <a:chExt cx="11606531" cy="1996616"/>
          </a:xfrm>
        </p:grpSpPr>
        <p:sp>
          <p:nvSpPr>
            <p:cNvPr id="62" name="Text Box 3">
              <a:extLst>
                <a:ext uri="{FF2B5EF4-FFF2-40B4-BE49-F238E27FC236}">
                  <a16:creationId xmlns:a16="http://schemas.microsoft.com/office/drawing/2014/main" id="{C8BEFED7-F118-EB4B-9ED4-333D0F9F9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0600" y="4393079"/>
              <a:ext cx="11590266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It can be shown that, as in the real case, the general function       in      for the generation of a 1-soliton is  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8AD04B3-2202-4A40-AA98-0D41C1D84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" t="23126" r="89069" b="6821"/>
            <a:stretch/>
          </p:blipFill>
          <p:spPr>
            <a:xfrm>
              <a:off x="21641747" y="4402803"/>
              <a:ext cx="386049" cy="51948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A3F8F8-20D0-9C49-AE54-E7E3943EE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17969" y="4455640"/>
              <a:ext cx="300380" cy="260329"/>
            </a:xfrm>
            <a:prstGeom prst="rect">
              <a:avLst/>
            </a:prstGeom>
          </p:spPr>
        </p:pic>
        <p:sp>
          <p:nvSpPr>
            <p:cNvPr id="65" name="Text Box 3">
              <a:extLst>
                <a:ext uri="{FF2B5EF4-FFF2-40B4-BE49-F238E27FC236}">
                  <a16:creationId xmlns:a16="http://schemas.microsoft.com/office/drawing/2014/main" id="{A68E736C-3C32-B541-9DBE-D8DB7D251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74335" y="5958808"/>
              <a:ext cx="11590266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where               and                . The following results comes from Euler’s formula.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9C7F896-C0B7-2745-B744-801B0414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06166" y="6018255"/>
              <a:ext cx="873682" cy="339194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EE8BD35-D0CF-C542-B899-64C61975E242}"/>
              </a:ext>
            </a:extLst>
          </p:cNvPr>
          <p:cNvSpPr/>
          <p:nvPr/>
        </p:nvSpPr>
        <p:spPr bwMode="auto">
          <a:xfrm>
            <a:off x="8243169" y="7343655"/>
            <a:ext cx="54864" cy="305946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5E9ABC-F58C-1246-A0EB-4D0740871C23}"/>
              </a:ext>
            </a:extLst>
          </p:cNvPr>
          <p:cNvGrpSpPr/>
          <p:nvPr/>
        </p:nvGrpSpPr>
        <p:grpSpPr>
          <a:xfrm>
            <a:off x="288399" y="2823470"/>
            <a:ext cx="11564260" cy="2406512"/>
            <a:chOff x="12481397" y="23325221"/>
            <a:chExt cx="11564260" cy="240651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4FED73D-DF91-A946-91B3-EA5C8799F8C1}"/>
                </a:ext>
              </a:extLst>
            </p:cNvPr>
            <p:cNvSpPr/>
            <p:nvPr/>
          </p:nvSpPr>
          <p:spPr bwMode="auto">
            <a:xfrm>
              <a:off x="12481397" y="23325221"/>
              <a:ext cx="11564260" cy="2406511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FEB7C88-BBE6-3A4E-9D66-DE504BE95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83" y="23367987"/>
              <a:ext cx="11372740" cy="236374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E367A8B-237E-FF49-BD1E-89730929B7F1}"/>
              </a:ext>
            </a:extLst>
          </p:cNvPr>
          <p:cNvGrpSpPr/>
          <p:nvPr/>
        </p:nvGrpSpPr>
        <p:grpSpPr>
          <a:xfrm>
            <a:off x="339265" y="5464026"/>
            <a:ext cx="7882900" cy="4760680"/>
            <a:chOff x="12532263" y="25965777"/>
            <a:chExt cx="7882900" cy="4760680"/>
          </a:xfrm>
        </p:grpSpPr>
        <p:sp>
          <p:nvSpPr>
            <p:cNvPr id="72" name="Text Box 3">
              <a:extLst>
                <a:ext uri="{FF2B5EF4-FFF2-40B4-BE49-F238E27FC236}">
                  <a16:creationId xmlns:a16="http://schemas.microsoft.com/office/drawing/2014/main" id="{077E56C5-A1A5-8F41-8865-068385A30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48116" y="25986698"/>
              <a:ext cx="7867047" cy="4739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The previous decomposition shows that       has both an </a:t>
              </a:r>
              <a:r>
                <a:rPr lang="en-US" sz="2800" i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envelope </a:t>
              </a:r>
              <a:r>
                <a:rPr lang="en-US" sz="28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part                            and a </a:t>
              </a:r>
              <a:r>
                <a:rPr lang="en-US" sz="2800" i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periodic </a:t>
              </a:r>
              <a:r>
                <a:rPr lang="en-US" sz="28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part </a:t>
              </a:r>
            </a:p>
            <a:p>
              <a:r>
                <a:rPr lang="en-US" sz="28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                           . The envelope part has a separate velocity of                while the periodic part has a velocity of  v           .</a:t>
              </a:r>
            </a:p>
            <a:p>
              <a:r>
                <a:rPr lang="en-US" sz="2800" dirty="0">
                  <a:solidFill>
                    <a:schemeClr val="tx1"/>
                  </a:solidFill>
                  <a:latin typeface="Kerkis"/>
                </a:rPr>
                <a:t>Using that fact that                                           we can see that the center of the soliton will occur when     </a:t>
              </a:r>
              <a:r>
                <a:rPr lang="el-GR" sz="2800" i="1" dirty="0">
                  <a:solidFill>
                    <a:schemeClr val="tx1"/>
                  </a:solidFill>
                  <a:latin typeface="Kerkis"/>
                </a:rPr>
                <a:t> </a:t>
              </a:r>
              <a:r>
                <a:rPr lang="en-US" sz="2800" dirty="0">
                  <a:solidFill>
                    <a:schemeClr val="tx1"/>
                  </a:solidFill>
                  <a:latin typeface="Kerkis"/>
                </a:rPr>
                <a:t>is minimized. By minimizing     </a:t>
              </a:r>
              <a:r>
                <a:rPr lang="el-GR" sz="2800" dirty="0">
                  <a:solidFill>
                    <a:schemeClr val="tx1"/>
                  </a:solidFill>
                  <a:latin typeface="Kerkis"/>
                </a:rPr>
                <a:t>, </a:t>
              </a:r>
              <a:r>
                <a:rPr lang="en-US" sz="2800" dirty="0">
                  <a:solidFill>
                    <a:schemeClr val="tx1"/>
                  </a:solidFill>
                  <a:latin typeface="Kerkis"/>
                </a:rPr>
                <a:t>and ignoring small trigonometric terms, we find that the center is at	</a:t>
              </a:r>
            </a:p>
            <a:p>
              <a:endParaRPr lang="en-US" sz="2800" dirty="0">
                <a:solidFill>
                  <a:schemeClr val="tx1"/>
                </a:solidFill>
                <a:latin typeface="Kerkis"/>
              </a:endParaRPr>
            </a:p>
            <a:p>
              <a:r>
                <a:rPr lang="en-US" sz="2800" dirty="0">
                  <a:solidFill>
                    <a:schemeClr val="tx1"/>
                  </a:solidFill>
                  <a:latin typeface="Kerkis"/>
                </a:rPr>
                <a:t>                                                    .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E614789-0E33-3549-BE4B-3524E6A2E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" t="23126" r="89069" b="6821"/>
            <a:stretch/>
          </p:blipFill>
          <p:spPr>
            <a:xfrm>
              <a:off x="18519916" y="25965777"/>
              <a:ext cx="386049" cy="51948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0C1A538-31C5-DD45-9973-2AA861561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4627" y="26458729"/>
              <a:ext cx="2039888" cy="34226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FF4BBB0-FE13-4F43-A7C1-4441D06FC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2263" y="26869393"/>
              <a:ext cx="2155201" cy="349492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7065BCF-5D37-8342-9975-7092337E2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6891" y="27308750"/>
              <a:ext cx="1104900" cy="3302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0DFEAFD-F4B5-6B4F-A51E-AA9156966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0123" y="27779902"/>
              <a:ext cx="1079500" cy="3175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BD675F9-BAF0-8843-ABF0-CD7B32E25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0785" y="28174266"/>
              <a:ext cx="3362066" cy="426177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9437BF6-2395-904C-9510-ED4812D1B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" t="23126" r="89069" b="6821"/>
            <a:stretch/>
          </p:blipFill>
          <p:spPr>
            <a:xfrm>
              <a:off x="19853953" y="28542749"/>
              <a:ext cx="361382" cy="486287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0F212AE-83B8-3346-B6EC-E372483A9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" t="23126" r="89069" b="6821"/>
            <a:stretch/>
          </p:blipFill>
          <p:spPr>
            <a:xfrm>
              <a:off x="16662490" y="28953713"/>
              <a:ext cx="386049" cy="519480"/>
            </a:xfrm>
            <a:prstGeom prst="rect">
              <a:avLst/>
            </a:prstGeom>
          </p:spPr>
        </p:pic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BCE2606A-4C3A-E248-959F-1182954BD1FE}"/>
              </a:ext>
            </a:extLst>
          </p:cNvPr>
          <p:cNvSpPr/>
          <p:nvPr/>
        </p:nvSpPr>
        <p:spPr bwMode="auto">
          <a:xfrm>
            <a:off x="2013893" y="2974403"/>
            <a:ext cx="552450" cy="3026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10FB2E5-EB97-4548-8769-E658CD437F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2398" y="1665076"/>
            <a:ext cx="3806878" cy="44109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808F27A-3133-B14F-8E9D-7C208B6AB8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7196" y="2368706"/>
            <a:ext cx="1126321" cy="28373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DEAB70D-3375-514D-837D-873BBBAB51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8531" y="9519240"/>
            <a:ext cx="2872256" cy="71185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A0C18EE-51B3-A443-ABA9-D5F444654D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9111" y="9714092"/>
            <a:ext cx="203200" cy="21590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B3442445-0A65-7640-BC42-4204C25A7B48}"/>
              </a:ext>
            </a:extLst>
          </p:cNvPr>
          <p:cNvGrpSpPr/>
          <p:nvPr/>
        </p:nvGrpSpPr>
        <p:grpSpPr>
          <a:xfrm>
            <a:off x="8459906" y="2823470"/>
            <a:ext cx="4833280" cy="3241326"/>
            <a:chOff x="10088720" y="4293865"/>
            <a:chExt cx="4833280" cy="3241326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4E689A2-CBA8-7448-992B-EC22DCBBC07A}"/>
                </a:ext>
              </a:extLst>
            </p:cNvPr>
            <p:cNvGrpSpPr/>
            <p:nvPr/>
          </p:nvGrpSpPr>
          <p:grpSpPr>
            <a:xfrm>
              <a:off x="10088720" y="4293865"/>
              <a:ext cx="4833280" cy="3241326"/>
              <a:chOff x="20513556" y="9533892"/>
              <a:chExt cx="4833280" cy="3241326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0FF7E21-F327-BC46-9741-A64949266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19461" y="9533892"/>
                <a:ext cx="3688414" cy="3007476"/>
              </a:xfrm>
              <a:prstGeom prst="rect">
                <a:avLst/>
              </a:prstGeom>
            </p:spPr>
          </p:pic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9A69780-6484-0F41-A98C-B51A282C062A}"/>
                  </a:ext>
                </a:extLst>
              </p:cNvPr>
              <p:cNvSpPr/>
              <p:nvPr/>
            </p:nvSpPr>
            <p:spPr bwMode="auto">
              <a:xfrm rot="10800000">
                <a:off x="20513556" y="11217688"/>
                <a:ext cx="3721395" cy="1557530"/>
              </a:xfrm>
              <a:custGeom>
                <a:avLst/>
                <a:gdLst>
                  <a:gd name="connsiteX0" fmla="*/ 0 w 3721395"/>
                  <a:gd name="connsiteY0" fmla="*/ 1462536 h 1557530"/>
                  <a:gd name="connsiteX1" fmla="*/ 1105786 w 3721395"/>
                  <a:gd name="connsiteY1" fmla="*/ 1420006 h 1557530"/>
                  <a:gd name="connsiteX2" fmla="*/ 1573618 w 3721395"/>
                  <a:gd name="connsiteY2" fmla="*/ 144099 h 1557530"/>
                  <a:gd name="connsiteX3" fmla="*/ 2020186 w 3721395"/>
                  <a:gd name="connsiteY3" fmla="*/ 165364 h 1557530"/>
                  <a:gd name="connsiteX4" fmla="*/ 2530549 w 3721395"/>
                  <a:gd name="connsiteY4" fmla="*/ 1356210 h 1557530"/>
                  <a:gd name="connsiteX5" fmla="*/ 3721395 w 3721395"/>
                  <a:gd name="connsiteY5" fmla="*/ 1483801 h 155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21395" h="1557530">
                    <a:moveTo>
                      <a:pt x="0" y="1462536"/>
                    </a:moveTo>
                    <a:cubicBezTo>
                      <a:pt x="421758" y="1551141"/>
                      <a:pt x="843516" y="1639746"/>
                      <a:pt x="1105786" y="1420006"/>
                    </a:cubicBezTo>
                    <a:cubicBezTo>
                      <a:pt x="1368056" y="1200266"/>
                      <a:pt x="1421218" y="353206"/>
                      <a:pt x="1573618" y="144099"/>
                    </a:cubicBezTo>
                    <a:cubicBezTo>
                      <a:pt x="1726018" y="-65008"/>
                      <a:pt x="1860698" y="-36654"/>
                      <a:pt x="2020186" y="165364"/>
                    </a:cubicBezTo>
                    <a:cubicBezTo>
                      <a:pt x="2179674" y="367382"/>
                      <a:pt x="2247014" y="1136471"/>
                      <a:pt x="2530549" y="1356210"/>
                    </a:cubicBezTo>
                    <a:cubicBezTo>
                      <a:pt x="2814084" y="1575949"/>
                      <a:pt x="3568995" y="1540508"/>
                      <a:pt x="3721395" y="1483801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0805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000" b="1" i="0" u="none" strike="noStrike" cap="none" normalizeH="0" baseline="0">
                  <a:ln>
                    <a:noFill/>
                  </a:ln>
                  <a:solidFill>
                    <a:srgbClr val="003399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EE9D058-CF10-3C4A-9FFE-1484DAB3A4B0}"/>
                  </a:ext>
                </a:extLst>
              </p:cNvPr>
              <p:cNvSpPr/>
              <p:nvPr/>
            </p:nvSpPr>
            <p:spPr>
              <a:xfrm>
                <a:off x="21814842" y="9643977"/>
                <a:ext cx="353199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800000"/>
                    </a:solidFill>
                    <a:latin typeface="Calibri" panose="020F0502020204030204" pitchFamily="34" charset="0"/>
                  </a:rPr>
                  <a:t>envelope</a:t>
                </a:r>
              </a:p>
              <a:p>
                <a:pPr algn="ctr"/>
                <a:r>
                  <a:rPr lang="en-US" sz="2000" dirty="0">
                    <a:solidFill>
                      <a:srgbClr val="800000"/>
                    </a:solidFill>
                    <a:latin typeface="Calibri" panose="020F0502020204030204" pitchFamily="34" charset="0"/>
                  </a:rPr>
                  <a:t>part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590A687-F887-4742-AA91-ADD6D2BB6DF7}"/>
                  </a:ext>
                </a:extLst>
              </p:cNvPr>
              <p:cNvSpPr/>
              <p:nvPr/>
            </p:nvSpPr>
            <p:spPr>
              <a:xfrm>
                <a:off x="21777788" y="11605257"/>
                <a:ext cx="353199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800000"/>
                    </a:solidFill>
                    <a:latin typeface="Calibri" panose="020F0502020204030204" pitchFamily="34" charset="0"/>
                  </a:rPr>
                  <a:t>periodic</a:t>
                </a:r>
              </a:p>
              <a:p>
                <a:pPr algn="ctr"/>
                <a:r>
                  <a:rPr lang="en-US" sz="2000" dirty="0">
                    <a:solidFill>
                      <a:srgbClr val="800000"/>
                    </a:solidFill>
                    <a:latin typeface="Calibri" panose="020F0502020204030204" pitchFamily="34" charset="0"/>
                  </a:rPr>
                  <a:t> part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6702AE2-9F3C-474A-AE7A-C05E1CFB902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2577079" y="11347868"/>
                <a:ext cx="558873" cy="37293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002B8AB1-1ED3-5E40-9200-20D98D974D8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2751804" y="10168545"/>
                <a:ext cx="384148" cy="13293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E35E00C-A3A1-184D-A583-1502086BB961}"/>
                </a:ext>
              </a:extLst>
            </p:cNvPr>
            <p:cNvSpPr/>
            <p:nvPr/>
          </p:nvSpPr>
          <p:spPr bwMode="auto">
            <a:xfrm>
              <a:off x="10149085" y="4316461"/>
              <a:ext cx="3721395" cy="1557530"/>
            </a:xfrm>
            <a:custGeom>
              <a:avLst/>
              <a:gdLst>
                <a:gd name="connsiteX0" fmla="*/ 0 w 3721395"/>
                <a:gd name="connsiteY0" fmla="*/ 1462536 h 1557530"/>
                <a:gd name="connsiteX1" fmla="*/ 1105786 w 3721395"/>
                <a:gd name="connsiteY1" fmla="*/ 1420006 h 1557530"/>
                <a:gd name="connsiteX2" fmla="*/ 1573618 w 3721395"/>
                <a:gd name="connsiteY2" fmla="*/ 144099 h 1557530"/>
                <a:gd name="connsiteX3" fmla="*/ 2020186 w 3721395"/>
                <a:gd name="connsiteY3" fmla="*/ 165364 h 1557530"/>
                <a:gd name="connsiteX4" fmla="*/ 2530549 w 3721395"/>
                <a:gd name="connsiteY4" fmla="*/ 1356210 h 1557530"/>
                <a:gd name="connsiteX5" fmla="*/ 3721395 w 3721395"/>
                <a:gd name="connsiteY5" fmla="*/ 1483801 h 15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1395" h="1557530">
                  <a:moveTo>
                    <a:pt x="0" y="1462536"/>
                  </a:moveTo>
                  <a:cubicBezTo>
                    <a:pt x="421758" y="1551141"/>
                    <a:pt x="843516" y="1639746"/>
                    <a:pt x="1105786" y="1420006"/>
                  </a:cubicBezTo>
                  <a:cubicBezTo>
                    <a:pt x="1368056" y="1200266"/>
                    <a:pt x="1421218" y="353206"/>
                    <a:pt x="1573618" y="144099"/>
                  </a:cubicBezTo>
                  <a:cubicBezTo>
                    <a:pt x="1726018" y="-65008"/>
                    <a:pt x="1860698" y="-36654"/>
                    <a:pt x="2020186" y="165364"/>
                  </a:cubicBezTo>
                  <a:cubicBezTo>
                    <a:pt x="2179674" y="367382"/>
                    <a:pt x="2247014" y="1136471"/>
                    <a:pt x="2530549" y="1356210"/>
                  </a:cubicBezTo>
                  <a:cubicBezTo>
                    <a:pt x="2814084" y="1575949"/>
                    <a:pt x="3568995" y="1540508"/>
                    <a:pt x="3721395" y="1483801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35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003B-C991-A341-82A0-0663489B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14944"/>
            <a:ext cx="10058400" cy="634061"/>
          </a:xfrm>
        </p:spPr>
        <p:txBody>
          <a:bodyPr>
            <a:normAutofit/>
          </a:bodyPr>
          <a:lstStyle/>
          <a:p>
            <a:r>
              <a:rPr lang="en-US" dirty="0"/>
              <a:t>2-Soliton Interactions: The Direct Scattering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5F50F-CCBF-ED45-B6B8-E09D79D51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  <p:pic>
        <p:nvPicPr>
          <p:cNvPr id="6" name="real2soliton">
            <a:hlinkClick r:id="" action="ppaction://media"/>
            <a:extLst>
              <a:ext uri="{FF2B5EF4-FFF2-40B4-BE49-F238E27FC236}">
                <a16:creationId xmlns:a16="http://schemas.microsoft.com/office/drawing/2014/main" id="{72BDD09F-542C-D84F-AC2E-A9003894A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104" y="1785938"/>
            <a:ext cx="4655919" cy="2913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E0A83-0B7D-8E4A-A730-4A6E713A7921}"/>
              </a:ext>
            </a:extLst>
          </p:cNvPr>
          <p:cNvSpPr txBox="1"/>
          <p:nvPr/>
        </p:nvSpPr>
        <p:spPr>
          <a:xfrm>
            <a:off x="1791107" y="1188006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Real 2-Soliton Interaction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331C7-3923-DF4F-9A8A-9E07F31CC02E}"/>
              </a:ext>
            </a:extLst>
          </p:cNvPr>
          <p:cNvSpPr txBox="1"/>
          <p:nvPr/>
        </p:nvSpPr>
        <p:spPr>
          <a:xfrm>
            <a:off x="5306023" y="1785938"/>
            <a:ext cx="637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may seem that the 2-soliton is a direct sum of two different 1-solitons, but as they pass through one another, there is a </a:t>
            </a:r>
            <a:r>
              <a:rPr lang="en-US" i="1" dirty="0"/>
              <a:t>phase shift.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phase shift is dependent only on the velocities of the constituent incoming 1-solitons before interaction, like in kinetics.</a:t>
            </a:r>
          </a:p>
        </p:txBody>
      </p:sp>
    </p:spTree>
    <p:extLst>
      <p:ext uri="{BB962C8B-B14F-4D97-AF65-F5344CB8AC3E}">
        <p14:creationId xmlns:p14="http://schemas.microsoft.com/office/powerpoint/2010/main" val="211508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003B-C991-A341-82A0-0663489B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14944"/>
            <a:ext cx="10058400" cy="634061"/>
          </a:xfrm>
        </p:spPr>
        <p:txBody>
          <a:bodyPr>
            <a:normAutofit/>
          </a:bodyPr>
          <a:lstStyle/>
          <a:p>
            <a:r>
              <a:rPr lang="en-US" dirty="0"/>
              <a:t>2-Soliton Interactions: The Direct Scattering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5F50F-CCBF-ED45-B6B8-E09D79D51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E0A83-0B7D-8E4A-A730-4A6E713A7921}"/>
              </a:ext>
            </a:extLst>
          </p:cNvPr>
          <p:cNvSpPr txBox="1"/>
          <p:nvPr/>
        </p:nvSpPr>
        <p:spPr>
          <a:xfrm>
            <a:off x="1791107" y="1188006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Real 2-Soliton Interaction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331C7-3923-DF4F-9A8A-9E07F31CC02E}"/>
              </a:ext>
            </a:extLst>
          </p:cNvPr>
          <p:cNvSpPr txBox="1"/>
          <p:nvPr/>
        </p:nvSpPr>
        <p:spPr>
          <a:xfrm>
            <a:off x="5306023" y="1785938"/>
            <a:ext cx="637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may seem that the 2-soliton is a direct sum of two different 1-solitons, but as they pass through one another, there is a </a:t>
            </a:r>
            <a:r>
              <a:rPr lang="en-US" i="1" dirty="0"/>
              <a:t>phase shift.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phase shift is dependent only on the velocities of the constituent incoming 1-solitons before interaction, like in kinetics.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The Direct Scattering Problem</a:t>
            </a:r>
            <a:r>
              <a:rPr lang="en-US" dirty="0"/>
              <a:t>: Given information about the two solitons at an initial time before impact, and their respective velocities, we can solve for the two 1-solitons after.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198E8-FBBC-1340-8B4B-5D28388C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725404"/>
            <a:ext cx="4766063" cy="297359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D660B9-33D0-D347-96C9-E4DC6C105B07}"/>
              </a:ext>
            </a:extLst>
          </p:cNvPr>
          <p:cNvCxnSpPr/>
          <p:nvPr/>
        </p:nvCxnSpPr>
        <p:spPr>
          <a:xfrm flipH="1">
            <a:off x="3774332" y="2217906"/>
            <a:ext cx="620758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E7380F-7EE0-0348-90C6-A7F61785FD2B}"/>
              </a:ext>
            </a:extLst>
          </p:cNvPr>
          <p:cNvCxnSpPr>
            <a:cxnSpLocks/>
          </p:cNvCxnSpPr>
          <p:nvPr/>
        </p:nvCxnSpPr>
        <p:spPr>
          <a:xfrm flipH="1">
            <a:off x="2665379" y="3401438"/>
            <a:ext cx="422962" cy="0"/>
          </a:xfrm>
          <a:prstGeom prst="straightConnector1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715307D-7F56-DB40-9EF5-BF6260FED8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81783" y="1725404"/>
            <a:ext cx="4682655" cy="29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0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003B-C991-A341-82A0-0663489B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14944"/>
            <a:ext cx="10058400" cy="634061"/>
          </a:xfrm>
        </p:spPr>
        <p:txBody>
          <a:bodyPr>
            <a:normAutofit/>
          </a:bodyPr>
          <a:lstStyle/>
          <a:p>
            <a:r>
              <a:rPr lang="en-US" dirty="0"/>
              <a:t>2-Soliton Interactions: The Direct Scattering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5F50F-CCBF-ED45-B6B8-E09D79D51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E0A83-0B7D-8E4A-A730-4A6E713A7921}"/>
              </a:ext>
            </a:extLst>
          </p:cNvPr>
          <p:cNvSpPr txBox="1"/>
          <p:nvPr/>
        </p:nvSpPr>
        <p:spPr>
          <a:xfrm>
            <a:off x="1791107" y="1188006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Real 2-Soliton Interaction</a:t>
            </a:r>
          </a:p>
        </p:txBody>
      </p:sp>
      <p:pic>
        <p:nvPicPr>
          <p:cNvPr id="12" name="real2soliton">
            <a:hlinkClick r:id="" action="ppaction://media"/>
            <a:extLst>
              <a:ext uri="{FF2B5EF4-FFF2-40B4-BE49-F238E27FC236}">
                <a16:creationId xmlns:a16="http://schemas.microsoft.com/office/drawing/2014/main" id="{E51E8947-1822-344E-91C2-C715AC192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0104" y="1785938"/>
            <a:ext cx="4655919" cy="29130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C29426-FCAD-3D4B-86D4-F14231DCD79B}"/>
              </a:ext>
            </a:extLst>
          </p:cNvPr>
          <p:cNvSpPr txBox="1"/>
          <p:nvPr/>
        </p:nvSpPr>
        <p:spPr>
          <a:xfrm>
            <a:off x="7438489" y="1188006"/>
            <a:ext cx="343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Quaternionic 2-Soliton Interaction</a:t>
            </a:r>
          </a:p>
        </p:txBody>
      </p:sp>
      <p:pic>
        <p:nvPicPr>
          <p:cNvPr id="6" name="q2soliton">
            <a:hlinkClick r:id="" action="ppaction://media"/>
            <a:extLst>
              <a:ext uri="{FF2B5EF4-FFF2-40B4-BE49-F238E27FC236}">
                <a16:creationId xmlns:a16="http://schemas.microsoft.com/office/drawing/2014/main" id="{E8A6FE05-2C5F-C340-9B34-3936B1493F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12094" y="2085189"/>
            <a:ext cx="4417348" cy="2913062"/>
          </a:xfrm>
          <a:prstGeom prst="rect">
            <a:avLst/>
          </a:prstGeom>
        </p:spPr>
      </p:pic>
      <p:pic>
        <p:nvPicPr>
          <p:cNvPr id="3" name="weirdq2inter">
            <a:hlinkClick r:id="" action="ppaction://media"/>
            <a:extLst>
              <a:ext uri="{FF2B5EF4-FFF2-40B4-BE49-F238E27FC236}">
                <a16:creationId xmlns:a16="http://schemas.microsoft.com/office/drawing/2014/main" id="{BAA2037C-271B-1441-95F4-AB30E511E97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21340" y="2060503"/>
            <a:ext cx="4408102" cy="29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2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8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003B-C991-A341-82A0-0663489B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14944"/>
            <a:ext cx="10058400" cy="634061"/>
          </a:xfrm>
        </p:spPr>
        <p:txBody>
          <a:bodyPr>
            <a:normAutofit/>
          </a:bodyPr>
          <a:lstStyle/>
          <a:p>
            <a:r>
              <a:rPr lang="en-US" dirty="0"/>
              <a:t>2-Soliton Interactions: The Trivial Solution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5F50F-CCBF-ED45-B6B8-E09D79D51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C151F0-0DC6-4A41-92F9-18BF37E4D4E3}"/>
              </a:ext>
            </a:extLst>
          </p:cNvPr>
          <p:cNvSpPr/>
          <p:nvPr/>
        </p:nvSpPr>
        <p:spPr bwMode="auto">
          <a:xfrm>
            <a:off x="8151601" y="1457971"/>
            <a:ext cx="343577" cy="5581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C0ED9-EE41-C441-A35A-19CA68D45E97}"/>
              </a:ext>
            </a:extLst>
          </p:cNvPr>
          <p:cNvSpPr/>
          <p:nvPr/>
        </p:nvSpPr>
        <p:spPr bwMode="auto">
          <a:xfrm>
            <a:off x="8391594" y="1605639"/>
            <a:ext cx="236936" cy="5581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59674F-A964-2848-8BD1-F2FAE957ED8C}"/>
              </a:ext>
            </a:extLst>
          </p:cNvPr>
          <p:cNvSpPr/>
          <p:nvPr/>
        </p:nvSpPr>
        <p:spPr bwMode="auto">
          <a:xfrm>
            <a:off x="8474603" y="2523938"/>
            <a:ext cx="186599" cy="442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428422-E5C8-A04E-80FA-8CBB7307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479" y="1347879"/>
            <a:ext cx="1749783" cy="3678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6537294-8F38-7641-B4E6-EAB35BC15969}"/>
              </a:ext>
            </a:extLst>
          </p:cNvPr>
          <p:cNvGrpSpPr/>
          <p:nvPr/>
        </p:nvGrpSpPr>
        <p:grpSpPr>
          <a:xfrm>
            <a:off x="916372" y="1039587"/>
            <a:ext cx="10090901" cy="732457"/>
            <a:chOff x="2199503" y="1122250"/>
            <a:chExt cx="6563832" cy="7324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2439F6-FBF7-7046-B0F7-C45848021341}"/>
                </a:ext>
              </a:extLst>
            </p:cNvPr>
            <p:cNvSpPr/>
            <p:nvPr/>
          </p:nvSpPr>
          <p:spPr>
            <a:xfrm>
              <a:off x="2199504" y="1122251"/>
              <a:ext cx="6563831" cy="732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58C0FC-8B16-AA42-931D-1B55623FCCAB}"/>
                    </a:ext>
                  </a:extLst>
                </p:cNvPr>
                <p:cNvSpPr txBox="1"/>
                <p:nvPr/>
              </p:nvSpPr>
              <p:spPr>
                <a:xfrm>
                  <a:off x="2199503" y="1122250"/>
                  <a:ext cx="656383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Lemma. </a:t>
                  </a:r>
                  <a:r>
                    <a:rPr lang="en-US" sz="2000" dirty="0"/>
                    <a:t>Suppose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,. . .,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/>
                    <a:t> is a </a:t>
                  </a:r>
                  <a:r>
                    <a:rPr lang="en-US" sz="2000" dirty="0" err="1"/>
                    <a:t>KdV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Darboux</a:t>
                  </a:r>
                  <a:r>
                    <a:rPr lang="en-US" sz="2000" dirty="0"/>
                    <a:t> kernel and that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2000" dirty="0"/>
                    <a:t> is a constant coefficient DO. Then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,. . .,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000" dirty="0"/>
                    <a:t> is also a </a:t>
                  </a:r>
                  <a:r>
                    <a:rPr lang="en-US" sz="2000" dirty="0" err="1"/>
                    <a:t>KdV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Darboux</a:t>
                  </a:r>
                  <a:r>
                    <a:rPr lang="en-US" sz="2000" dirty="0"/>
                    <a:t> kernel.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58C0FC-8B16-AA42-931D-1B55623FC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3" y="1122250"/>
                  <a:ext cx="6563832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629" t="-3509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D1EB68-64A8-9349-8A3E-8C79BCFF3A9A}"/>
              </a:ext>
            </a:extLst>
          </p:cNvPr>
          <p:cNvGrpSpPr/>
          <p:nvPr/>
        </p:nvGrpSpPr>
        <p:grpSpPr>
          <a:xfrm>
            <a:off x="1333123" y="1985865"/>
            <a:ext cx="9329887" cy="1460313"/>
            <a:chOff x="2199504" y="1122250"/>
            <a:chExt cx="6068815" cy="146031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75EF91-C656-3540-B7D3-2F6FFF16558F}"/>
                </a:ext>
              </a:extLst>
            </p:cNvPr>
            <p:cNvSpPr/>
            <p:nvPr/>
          </p:nvSpPr>
          <p:spPr>
            <a:xfrm>
              <a:off x="2199504" y="1122251"/>
              <a:ext cx="5978304" cy="1460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0599AA-0F68-7640-8348-75D52F65FA60}"/>
                    </a:ext>
                  </a:extLst>
                </p:cNvPr>
                <p:cNvSpPr txBox="1"/>
                <p:nvPr/>
              </p:nvSpPr>
              <p:spPr>
                <a:xfrm>
                  <a:off x="2199504" y="1122250"/>
                  <a:ext cx="6068815" cy="1420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Lemma. </a:t>
                  </a:r>
                  <a:r>
                    <a:rPr lang="en-US" sz="2000" dirty="0"/>
                    <a:t>Suppose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,. . .,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/>
                    <a:t> is a </a:t>
                  </a:r>
                  <a:r>
                    <a:rPr lang="en-US" sz="2000" dirty="0" err="1"/>
                    <a:t>KdV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Darboux</a:t>
                  </a:r>
                  <a:r>
                    <a:rPr lang="en-US" sz="2000" dirty="0"/>
                    <a:t> kernel. Let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sz="2000" dirty="0"/>
                    <a:t> for 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 index some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000" dirty="0"/>
                    <a:t> trivial eigenfunctions and let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2000" dirty="0"/>
                    <a:t> be the unique monic constant coefficient DO with the functions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000" dirty="0"/>
                    <a:t> in its kernel. Then the bigger set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. . .,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,. . . 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000" dirty="0"/>
                    <a:t> is also a </a:t>
                  </a:r>
                  <a:r>
                    <a:rPr lang="en-US" sz="2000" dirty="0" err="1"/>
                    <a:t>KdV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Darboux</a:t>
                  </a:r>
                  <a:r>
                    <a:rPr lang="en-US" sz="2000" dirty="0"/>
                    <a:t> kernel such that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</m:d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0599AA-0F68-7640-8348-75D52F65F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122250"/>
                  <a:ext cx="6068815" cy="1420261"/>
                </a:xfrm>
                <a:prstGeom prst="rect">
                  <a:avLst/>
                </a:prstGeom>
                <a:blipFill>
                  <a:blip r:embed="rId6"/>
                  <a:stretch>
                    <a:fillRect l="-679"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D22FFF-447D-0642-BA4C-3891CF9E4427}"/>
              </a:ext>
            </a:extLst>
          </p:cNvPr>
          <p:cNvGrpSpPr/>
          <p:nvPr/>
        </p:nvGrpSpPr>
        <p:grpSpPr>
          <a:xfrm>
            <a:off x="1333123" y="3619947"/>
            <a:ext cx="9190740" cy="2645596"/>
            <a:chOff x="2199504" y="1122250"/>
            <a:chExt cx="5978304" cy="26455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268285-BE17-3743-A4F7-CC2EC20B9C91}"/>
                </a:ext>
              </a:extLst>
            </p:cNvPr>
            <p:cNvSpPr/>
            <p:nvPr/>
          </p:nvSpPr>
          <p:spPr>
            <a:xfrm>
              <a:off x="2199504" y="1122251"/>
              <a:ext cx="5978304" cy="2423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DAB8F9-5AFA-AD49-BBB4-65D8D5047970}"/>
                    </a:ext>
                  </a:extLst>
                </p:cNvPr>
                <p:cNvSpPr txBox="1"/>
                <p:nvPr/>
              </p:nvSpPr>
              <p:spPr>
                <a:xfrm>
                  <a:off x="2199505" y="1122250"/>
                  <a:ext cx="5974136" cy="26455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Theorem. </a:t>
                  </a:r>
                  <a:r>
                    <a:rPr lang="en-US" sz="2000" dirty="0"/>
                    <a:t>Suppose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,. . .,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∉</m:t>
                      </m:r>
                    </m:oMath>
                  </a14:m>
                  <a:r>
                    <a:rPr lang="en-US" sz="2000" dirty="0"/>
                    <a:t> Span⟨</a:t>
                  </a:r>
                  <a:r>
                    <a:rPr lang="en-US" sz="20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⟩ where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2000" dirty="0"/>
                    <a:t>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/>
                    <a:t>. If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where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acc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then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  on the right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  on the left</a:t>
                  </a:r>
                </a:p>
                <a:p>
                  <a:r>
                    <a:rPr lang="en-US" sz="2000" dirty="0"/>
                    <a:t>Where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. . .,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000" dirty="0"/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. . .,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000" dirty="0"/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DAB8F9-5AFA-AD49-BBB4-65D8D5047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5" y="1122250"/>
                  <a:ext cx="5974136" cy="2645596"/>
                </a:xfrm>
                <a:prstGeom prst="rect">
                  <a:avLst/>
                </a:prstGeom>
                <a:blipFill>
                  <a:blip r:embed="rId7"/>
                  <a:stretch>
                    <a:fillRect l="-6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44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003B-C991-A341-82A0-0663489B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14944"/>
            <a:ext cx="10058400" cy="634061"/>
          </a:xfrm>
        </p:spPr>
        <p:txBody>
          <a:bodyPr>
            <a:normAutofit/>
          </a:bodyPr>
          <a:lstStyle/>
          <a:p>
            <a:r>
              <a:rPr lang="en-US" dirty="0"/>
              <a:t>2-Soliton Interactions: The Trivial Solution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5F50F-CCBF-ED45-B6B8-E09D79D51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2A613-EE4B-794F-834C-C5C95E0D6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196" y="1683302"/>
            <a:ext cx="4876800" cy="128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30ED6-5B1C-5547-8AD4-EB6498CB3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9" b="41663"/>
          <a:stretch/>
        </p:blipFill>
        <p:spPr>
          <a:xfrm>
            <a:off x="7100647" y="4731299"/>
            <a:ext cx="4584700" cy="546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350ED-1288-574D-BDEE-483548DD34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4" b="43006"/>
          <a:stretch/>
        </p:blipFill>
        <p:spPr>
          <a:xfrm>
            <a:off x="7070925" y="3457942"/>
            <a:ext cx="4699000" cy="60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C151F0-0DC6-4A41-92F9-18BF37E4D4E3}"/>
              </a:ext>
            </a:extLst>
          </p:cNvPr>
          <p:cNvSpPr/>
          <p:nvPr/>
        </p:nvSpPr>
        <p:spPr bwMode="auto">
          <a:xfrm>
            <a:off x="8151601" y="1457971"/>
            <a:ext cx="343577" cy="5581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C0ED9-EE41-C441-A35A-19CA68D45E97}"/>
              </a:ext>
            </a:extLst>
          </p:cNvPr>
          <p:cNvSpPr/>
          <p:nvPr/>
        </p:nvSpPr>
        <p:spPr bwMode="auto">
          <a:xfrm>
            <a:off x="8391594" y="1605639"/>
            <a:ext cx="236936" cy="5581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59674F-A964-2848-8BD1-F2FAE957ED8C}"/>
              </a:ext>
            </a:extLst>
          </p:cNvPr>
          <p:cNvSpPr/>
          <p:nvPr/>
        </p:nvSpPr>
        <p:spPr bwMode="auto">
          <a:xfrm>
            <a:off x="8474603" y="2523938"/>
            <a:ext cx="186599" cy="442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 dirty="0">
              <a:ln>
                <a:noFill/>
              </a:ln>
              <a:solidFill>
                <a:srgbClr val="003399"/>
              </a:solidFill>
              <a:effectLst/>
              <a:latin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F50C25-5A96-8142-9FC8-0BB32EBCE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326" y="2978111"/>
            <a:ext cx="1570143" cy="395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ABC9BB-C5C6-B449-BE5A-25AD3CA60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0326" y="4203684"/>
            <a:ext cx="1665342" cy="419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28422-E5C8-A04E-80FA-8CBB73072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9479" y="1347879"/>
            <a:ext cx="1749783" cy="36785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D19FED-6318-1443-B4D7-B194BCD29042}"/>
              </a:ext>
            </a:extLst>
          </p:cNvPr>
          <p:cNvCxnSpPr>
            <a:cxnSpLocks/>
          </p:cNvCxnSpPr>
          <p:nvPr/>
        </p:nvCxnSpPr>
        <p:spPr bwMode="auto">
          <a:xfrm>
            <a:off x="8124387" y="2730087"/>
            <a:ext cx="0" cy="81618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76CE8-24A7-1D4D-9C7A-CE1327A00644}"/>
              </a:ext>
            </a:extLst>
          </p:cNvPr>
          <p:cNvCxnSpPr>
            <a:cxnSpLocks/>
          </p:cNvCxnSpPr>
          <p:nvPr/>
        </p:nvCxnSpPr>
        <p:spPr bwMode="auto">
          <a:xfrm>
            <a:off x="10871002" y="2744970"/>
            <a:ext cx="0" cy="18778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D22FFF-447D-0642-BA4C-3891CF9E4427}"/>
              </a:ext>
            </a:extLst>
          </p:cNvPr>
          <p:cNvGrpSpPr/>
          <p:nvPr/>
        </p:nvGrpSpPr>
        <p:grpSpPr>
          <a:xfrm>
            <a:off x="287349" y="919175"/>
            <a:ext cx="6730938" cy="2936958"/>
            <a:chOff x="2199504" y="1122250"/>
            <a:chExt cx="4378276" cy="29369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268285-BE17-3743-A4F7-CC2EC20B9C91}"/>
                </a:ext>
              </a:extLst>
            </p:cNvPr>
            <p:cNvSpPr/>
            <p:nvPr/>
          </p:nvSpPr>
          <p:spPr>
            <a:xfrm>
              <a:off x="2199504" y="1122251"/>
              <a:ext cx="4184300" cy="2794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DAB8F9-5AFA-AD49-BBB4-65D8D5047970}"/>
                    </a:ext>
                  </a:extLst>
                </p:cNvPr>
                <p:cNvSpPr txBox="1"/>
                <p:nvPr/>
              </p:nvSpPr>
              <p:spPr>
                <a:xfrm>
                  <a:off x="2199505" y="1122250"/>
                  <a:ext cx="4378275" cy="2936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Theorem. </a:t>
                  </a:r>
                  <a:r>
                    <a:rPr lang="en-US" sz="2000" dirty="0"/>
                    <a:t>Suppose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,. . .,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∉</m:t>
                      </m:r>
                    </m:oMath>
                  </a14:m>
                  <a:r>
                    <a:rPr lang="en-US" sz="2000" dirty="0"/>
                    <a:t> Span⟨</a:t>
                  </a:r>
                  <a:r>
                    <a:rPr lang="en-US" sz="20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⟩ where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2000" dirty="0"/>
                    <a:t>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/>
                    <a:t>. If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where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acc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then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  on the right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  on the left</a:t>
                  </a:r>
                </a:p>
                <a:p>
                  <a:r>
                    <a:rPr lang="en-US" sz="2000" dirty="0"/>
                    <a:t>Where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. . .,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000" dirty="0"/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. . .,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000" dirty="0"/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DAB8F9-5AFA-AD49-BBB4-65D8D5047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5" y="1122250"/>
                  <a:ext cx="4378275" cy="2936958"/>
                </a:xfrm>
                <a:prstGeom prst="rect">
                  <a:avLst/>
                </a:prstGeom>
                <a:blipFill>
                  <a:blip r:embed="rId10"/>
                  <a:stretch>
                    <a:fillRect l="-942" t="-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937BD8-B6E9-E24C-9C3F-8D178A12FF5A}"/>
                  </a:ext>
                </a:extLst>
              </p:cNvPr>
              <p:cNvSpPr txBox="1"/>
              <p:nvPr/>
            </p:nvSpPr>
            <p:spPr>
              <a:xfrm>
                <a:off x="2093502" y="4075751"/>
                <a:ext cx="2365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Consider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937BD8-B6E9-E24C-9C3F-8D178A12F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502" y="4075751"/>
                <a:ext cx="2365776" cy="369332"/>
              </a:xfrm>
              <a:prstGeom prst="rect">
                <a:avLst/>
              </a:prstGeom>
              <a:blipFill>
                <a:blip r:embed="rId11"/>
                <a:stretch>
                  <a:fillRect l="-2139" t="-6667" r="-107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2FFBA3-5FEE-6C40-98B2-57BEFAA7CA14}"/>
                  </a:ext>
                </a:extLst>
              </p:cNvPr>
              <p:cNvSpPr txBox="1"/>
              <p:nvPr/>
            </p:nvSpPr>
            <p:spPr>
              <a:xfrm>
                <a:off x="833264" y="4374118"/>
                <a:ext cx="54251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soliton,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periodic solution)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2FFBA3-5FEE-6C40-98B2-57BEFAA7C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64" y="4374118"/>
                <a:ext cx="5425133" cy="369332"/>
              </a:xfrm>
              <a:prstGeom prst="rect">
                <a:avLst/>
              </a:prstGeom>
              <a:blipFill>
                <a:blip r:embed="rId12"/>
                <a:stretch>
                  <a:fillRect l="-935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5C4A2F-5547-BD40-AB91-ECF7FD7D2430}"/>
                  </a:ext>
                </a:extLst>
              </p:cNvPr>
              <p:cNvSpPr txBox="1"/>
              <p:nvPr/>
            </p:nvSpPr>
            <p:spPr>
              <a:xfrm>
                <a:off x="133350" y="4743450"/>
                <a:ext cx="628608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theorem above states that the periodic solution on the left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Similarly, the portion on the right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5C4A2F-5547-BD40-AB91-ECF7FD7D2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4743450"/>
                <a:ext cx="6286080" cy="1477328"/>
              </a:xfrm>
              <a:prstGeom prst="rect">
                <a:avLst/>
              </a:prstGeom>
              <a:blipFill>
                <a:blip r:embed="rId13"/>
                <a:stretch>
                  <a:fillRect l="-80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71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003B-C991-A341-82A0-0663489B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14944"/>
            <a:ext cx="10058400" cy="634061"/>
          </a:xfrm>
        </p:spPr>
        <p:txBody>
          <a:bodyPr>
            <a:normAutofit/>
          </a:bodyPr>
          <a:lstStyle/>
          <a:p>
            <a:r>
              <a:rPr lang="en-US" dirty="0"/>
              <a:t>2-Soliton Interactions: Phase Shifts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2022A-9FF8-3D49-891A-52A700AF2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31D82-586C-7846-B607-B7C6E26BF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4" y="1364378"/>
            <a:ext cx="2929549" cy="1852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0504E-D435-1748-B0A6-576E1AB3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53" y="1314001"/>
            <a:ext cx="2890798" cy="1953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A575B2-965F-6448-A3DD-7BE178B52F81}"/>
              </a:ext>
            </a:extLst>
          </p:cNvPr>
          <p:cNvSpPr/>
          <p:nvPr/>
        </p:nvSpPr>
        <p:spPr>
          <a:xfrm>
            <a:off x="700665" y="953907"/>
            <a:ext cx="2155387" cy="244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  <a:latin typeface="Calibri" panose="020F0502020204030204" pitchFamily="34" charset="0"/>
              </a:rPr>
              <a:t>Before collision</a:t>
            </a:r>
            <a:endParaRPr lang="en-US" sz="2000" dirty="0">
              <a:solidFill>
                <a:srgbClr val="8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2C704-2FC2-244E-8A19-D31AAA6B8993}"/>
              </a:ext>
            </a:extLst>
          </p:cNvPr>
          <p:cNvSpPr/>
          <p:nvPr/>
        </p:nvSpPr>
        <p:spPr>
          <a:xfrm>
            <a:off x="3667958" y="936955"/>
            <a:ext cx="2155387" cy="244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  <a:latin typeface="Calibri" panose="020F0502020204030204" pitchFamily="34" charset="0"/>
              </a:rPr>
              <a:t>After collision</a:t>
            </a:r>
            <a:endParaRPr lang="en-US" sz="2000" dirty="0">
              <a:solidFill>
                <a:srgbClr val="800000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594C2-E85E-4B4F-9941-320C7D38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086" y="3139390"/>
            <a:ext cx="279005" cy="325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B4858-3200-564B-8F16-38C6013CD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821" y="3201069"/>
            <a:ext cx="279005" cy="255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17FE0-CB6B-B544-AE4D-BD652A3CE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8" y="3210560"/>
            <a:ext cx="279005" cy="255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EB3ED-F634-8848-BF9F-8E89111990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4771" y="3158696"/>
            <a:ext cx="279005" cy="32550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2A65-C7E7-2E4F-985D-5BDBA8CAC9BD}"/>
              </a:ext>
            </a:extLst>
          </p:cNvPr>
          <p:cNvCxnSpPr/>
          <p:nvPr/>
        </p:nvCxnSpPr>
        <p:spPr bwMode="auto">
          <a:xfrm flipH="1">
            <a:off x="1715840" y="1349807"/>
            <a:ext cx="7748" cy="1775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0F65D1-5B4A-364D-A8F7-FC54BF35095C}"/>
              </a:ext>
            </a:extLst>
          </p:cNvPr>
          <p:cNvCxnSpPr/>
          <p:nvPr/>
        </p:nvCxnSpPr>
        <p:spPr bwMode="auto">
          <a:xfrm flipH="1">
            <a:off x="692917" y="1365611"/>
            <a:ext cx="7748" cy="1775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81A1AC-3084-6E4D-AC0E-DC97E503A9FB}"/>
              </a:ext>
            </a:extLst>
          </p:cNvPr>
          <p:cNvCxnSpPr/>
          <p:nvPr/>
        </p:nvCxnSpPr>
        <p:spPr bwMode="auto">
          <a:xfrm flipH="1">
            <a:off x="4858323" y="1399037"/>
            <a:ext cx="7748" cy="1775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3AD181-CE2D-9643-9CBD-684189A488EC}"/>
              </a:ext>
            </a:extLst>
          </p:cNvPr>
          <p:cNvCxnSpPr/>
          <p:nvPr/>
        </p:nvCxnSpPr>
        <p:spPr bwMode="auto">
          <a:xfrm flipH="1">
            <a:off x="5469666" y="1366644"/>
            <a:ext cx="7748" cy="1775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C1ACE54-751B-3143-BEF8-DEEBE362A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1097" y="1781412"/>
            <a:ext cx="5269581" cy="11357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1E3362-2528-9644-96B9-5F56595A8B71}"/>
              </a:ext>
            </a:extLst>
          </p:cNvPr>
          <p:cNvSpPr txBox="1"/>
          <p:nvPr/>
        </p:nvSpPr>
        <p:spPr>
          <a:xfrm>
            <a:off x="6081009" y="1037487"/>
            <a:ext cx="5929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Using the theorem from the previous section, we can completely describe each 1-soliton before and after collision.</a:t>
            </a:r>
          </a:p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E4A243-9EB5-0C40-AEBE-3849C5C40845}"/>
              </a:ext>
            </a:extLst>
          </p:cNvPr>
          <p:cNvGrpSpPr>
            <a:grpSpLocks noChangeAspect="1"/>
          </p:cNvGrpSpPr>
          <p:nvPr/>
        </p:nvGrpSpPr>
        <p:grpSpPr>
          <a:xfrm>
            <a:off x="6759887" y="3790394"/>
            <a:ext cx="4572000" cy="1258032"/>
            <a:chOff x="3692345" y="3191089"/>
            <a:chExt cx="9599129" cy="264129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D73425-F9B2-B74F-B601-08295E822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8428"/>
            <a:stretch/>
          </p:blipFill>
          <p:spPr>
            <a:xfrm>
              <a:off x="3692345" y="3246531"/>
              <a:ext cx="3802862" cy="900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EBD02D-1F03-BD42-BCE9-1854F952E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52172" y="4305033"/>
              <a:ext cx="6810428" cy="85017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D97C3EA-F69D-0540-82FA-A61A390E7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1029"/>
            <a:stretch/>
          </p:blipFill>
          <p:spPr>
            <a:xfrm>
              <a:off x="9330482" y="3191089"/>
              <a:ext cx="3960992" cy="89052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9A17C9-8940-F142-AA02-0423F39E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44310" y="5467933"/>
              <a:ext cx="2054196" cy="36445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7287705-F1E1-314A-AB29-8D3728191D91}"/>
              </a:ext>
            </a:extLst>
          </p:cNvPr>
          <p:cNvSpPr txBox="1"/>
          <p:nvPr/>
        </p:nvSpPr>
        <p:spPr>
          <a:xfrm>
            <a:off x="6081009" y="3067897"/>
            <a:ext cx="592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Then, we can find the difference between the soliton centers before and after the collision.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966670-0070-C546-9ECA-8EBDCFBE88D3}"/>
                  </a:ext>
                </a:extLst>
              </p:cNvPr>
              <p:cNvSpPr txBox="1"/>
              <p:nvPr/>
            </p:nvSpPr>
            <p:spPr>
              <a:xfrm>
                <a:off x="6081009" y="5048426"/>
                <a:ext cx="59297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</a:rPr>
                  <a:t>So, unlike the real case, the quaternionic phase shift depends on 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. Note that this form collapses to the known real phase shift when all the variables involved are real. 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966670-0070-C546-9ECA-8EBDCFBE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009" y="5048426"/>
                <a:ext cx="5929759" cy="1200329"/>
              </a:xfrm>
              <a:prstGeom prst="rect">
                <a:avLst/>
              </a:prstGeom>
              <a:blipFill>
                <a:blip r:embed="rId13"/>
                <a:stretch>
                  <a:fillRect l="-855" t="-2105" r="-641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94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003B-C991-A341-82A0-0663489B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14944"/>
            <a:ext cx="10058400" cy="634061"/>
          </a:xfrm>
        </p:spPr>
        <p:txBody>
          <a:bodyPr>
            <a:normAutofit/>
          </a:bodyPr>
          <a:lstStyle/>
          <a:p>
            <a:r>
              <a:rPr lang="en-US" dirty="0"/>
              <a:t>2-Soliton Interactions: Phase Shifts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2022A-9FF8-3D49-891A-52A700AF2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263C340-1621-1A42-B92E-FD9FBF25FED0}"/>
              </a:ext>
            </a:extLst>
          </p:cNvPr>
          <p:cNvGrpSpPr>
            <a:grpSpLocks noChangeAspect="1"/>
          </p:cNvGrpSpPr>
          <p:nvPr/>
        </p:nvGrpSpPr>
        <p:grpSpPr>
          <a:xfrm>
            <a:off x="370704" y="936955"/>
            <a:ext cx="5820347" cy="2547246"/>
            <a:chOff x="979223" y="702939"/>
            <a:chExt cx="9537699" cy="41741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031D82-586C-7846-B607-B7C6E26BF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23" y="1403350"/>
              <a:ext cx="4800600" cy="3035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80504E-D435-1748-B0A6-576E1AB3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23" y="1320798"/>
              <a:ext cx="4737099" cy="320040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A575B2-965F-6448-A3DD-7BE178B52F81}"/>
                </a:ext>
              </a:extLst>
            </p:cNvPr>
            <p:cNvSpPr/>
            <p:nvPr/>
          </p:nvSpPr>
          <p:spPr>
            <a:xfrm>
              <a:off x="1519924" y="730718"/>
              <a:ext cx="35319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800000"/>
                  </a:solidFill>
                  <a:latin typeface="Calibri" panose="020F0502020204030204" pitchFamily="34" charset="0"/>
                </a:rPr>
                <a:t>Before collision</a:t>
              </a:r>
              <a:endParaRPr lang="en-US" sz="2000" dirty="0">
                <a:solidFill>
                  <a:srgbClr val="8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22C704-2FC2-244E-8A19-D31AAA6B8993}"/>
                </a:ext>
              </a:extLst>
            </p:cNvPr>
            <p:cNvSpPr/>
            <p:nvPr/>
          </p:nvSpPr>
          <p:spPr>
            <a:xfrm>
              <a:off x="6382374" y="702939"/>
              <a:ext cx="3531994" cy="400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800000"/>
                  </a:solidFill>
                  <a:latin typeface="Calibri" panose="020F0502020204030204" pitchFamily="34" charset="0"/>
                </a:rPr>
                <a:t>After collision</a:t>
              </a:r>
              <a:endParaRPr lang="en-US" sz="2000" dirty="0">
                <a:solidFill>
                  <a:srgbClr val="80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A594C2-E85E-4B4F-9941-320C7D385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7570" y="4312030"/>
              <a:ext cx="457200" cy="533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9B4858-3200-564B-8F16-38C6013C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405" y="4413103"/>
              <a:ext cx="457201" cy="419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317FE0-CB6B-B544-AE4D-BD652A3CE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5094" y="4428655"/>
              <a:ext cx="4572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AEB3ED-F634-8848-BF9F-8E8911199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80978" y="4343667"/>
              <a:ext cx="457201" cy="53339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352A65-C7E7-2E4F-985D-5BDBA8CAC9BD}"/>
                </a:ext>
              </a:extLst>
            </p:cNvPr>
            <p:cNvCxnSpPr/>
            <p:nvPr/>
          </p:nvCxnSpPr>
          <p:spPr bwMode="auto">
            <a:xfrm flipH="1">
              <a:off x="3183474" y="1379473"/>
              <a:ext cx="12696" cy="2908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0F65D1-5B4A-364D-A8F7-FC54BF35095C}"/>
                </a:ext>
              </a:extLst>
            </p:cNvPr>
            <p:cNvCxnSpPr/>
            <p:nvPr/>
          </p:nvCxnSpPr>
          <p:spPr bwMode="auto">
            <a:xfrm flipH="1">
              <a:off x="1507228" y="1405370"/>
              <a:ext cx="12696" cy="2908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81A1AC-3084-6E4D-AC0E-DC97E503A9FB}"/>
                </a:ext>
              </a:extLst>
            </p:cNvPr>
            <p:cNvCxnSpPr/>
            <p:nvPr/>
          </p:nvCxnSpPr>
          <p:spPr bwMode="auto">
            <a:xfrm flipH="1">
              <a:off x="8333004" y="1460145"/>
              <a:ext cx="12697" cy="29086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3AD181-CE2D-9643-9CBD-684189A488EC}"/>
                </a:ext>
              </a:extLst>
            </p:cNvPr>
            <p:cNvCxnSpPr/>
            <p:nvPr/>
          </p:nvCxnSpPr>
          <p:spPr bwMode="auto">
            <a:xfrm flipH="1">
              <a:off x="9334801" y="1407063"/>
              <a:ext cx="12697" cy="29086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4B78BE4-4F81-4F4E-8035-1FC1163AB8DE}"/>
              </a:ext>
            </a:extLst>
          </p:cNvPr>
          <p:cNvSpPr/>
          <p:nvPr/>
        </p:nvSpPr>
        <p:spPr>
          <a:xfrm>
            <a:off x="6191051" y="958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This shift can be seen most clearly by plotting the lines corresponding to the center of each 1-soliton.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ECF2C8-5762-B949-8A4E-C1B4D3F494E0}"/>
              </a:ext>
            </a:extLst>
          </p:cNvPr>
          <p:cNvGrpSpPr/>
          <p:nvPr/>
        </p:nvGrpSpPr>
        <p:grpSpPr>
          <a:xfrm>
            <a:off x="6063447" y="1609806"/>
            <a:ext cx="6060225" cy="3128485"/>
            <a:chOff x="2199504" y="1122250"/>
            <a:chExt cx="3941997" cy="31284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A35467-ED6F-A640-BF9A-86423E0AE2FD}"/>
                </a:ext>
              </a:extLst>
            </p:cNvPr>
            <p:cNvSpPr/>
            <p:nvPr/>
          </p:nvSpPr>
          <p:spPr>
            <a:xfrm>
              <a:off x="2199504" y="1122251"/>
              <a:ext cx="3941997" cy="2794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1EB6DB1-4A77-6342-A61E-DDB07855DB38}"/>
                    </a:ext>
                  </a:extLst>
                </p:cNvPr>
                <p:cNvSpPr txBox="1"/>
                <p:nvPr/>
              </p:nvSpPr>
              <p:spPr>
                <a:xfrm>
                  <a:off x="2199505" y="1122250"/>
                  <a:ext cx="3941996" cy="3128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Theorem. </a:t>
                  </a:r>
                  <a:r>
                    <a:rPr lang="en-US" sz="2000" dirty="0"/>
                    <a:t> 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sz="2000" dirty="0"/>
                    <a:t> be a 2-soliton solution to the </a:t>
                  </a:r>
                  <a:r>
                    <a:rPr lang="en-US" sz="2000" dirty="0" err="1"/>
                    <a:t>QKdV</a:t>
                  </a:r>
                  <a:r>
                    <a:rPr lang="en-US" sz="2000" dirty="0"/>
                    <a:t> equation. Let</a:t>
                  </a:r>
                </a:p>
                <a:p>
                  <a:r>
                    <a:rPr lang="en-US" sz="2000" b="0" dirty="0"/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US" sz="2000" dirty="0"/>
                    <a:t>    and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a14:m>
                  <a:endParaRPr lang="en-US" sz="2000" dirty="0"/>
                </a:p>
                <a:p>
                  <a:r>
                    <a:rPr lang="en-US" sz="2000" dirty="0"/>
                    <a:t>We define the following lines: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func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   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func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1EB6DB1-4A77-6342-A61E-DDB07855D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5" y="1122250"/>
                  <a:ext cx="3941996" cy="3128485"/>
                </a:xfrm>
                <a:prstGeom prst="rect">
                  <a:avLst/>
                </a:prstGeom>
                <a:blipFill>
                  <a:blip r:embed="rId9"/>
                  <a:stretch>
                    <a:fillRect l="-835" t="-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EB76C1-DB61-8C42-8BFC-1054091493E2}"/>
              </a:ext>
            </a:extLst>
          </p:cNvPr>
          <p:cNvGrpSpPr/>
          <p:nvPr/>
        </p:nvGrpSpPr>
        <p:grpSpPr>
          <a:xfrm>
            <a:off x="4997826" y="4644803"/>
            <a:ext cx="6889374" cy="1136915"/>
            <a:chOff x="2199503" y="1122250"/>
            <a:chExt cx="6563832" cy="113691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D9898E-D67F-224E-9C37-FF4F17305675}"/>
                </a:ext>
              </a:extLst>
            </p:cNvPr>
            <p:cNvSpPr/>
            <p:nvPr/>
          </p:nvSpPr>
          <p:spPr>
            <a:xfrm>
              <a:off x="2199504" y="1122251"/>
              <a:ext cx="6563831" cy="1136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87BFAB-4D59-C946-BBDF-755197F44D35}"/>
                    </a:ext>
                  </a:extLst>
                </p:cNvPr>
                <p:cNvSpPr txBox="1"/>
                <p:nvPr/>
              </p:nvSpPr>
              <p:spPr>
                <a:xfrm>
                  <a:off x="2199503" y="1122250"/>
                  <a:ext cx="6563832" cy="1083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Lemma. </a:t>
                  </a:r>
                  <a:r>
                    <a:rPr lang="en-US" sz="2000" dirty="0"/>
                    <a:t>As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→±∞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∓</m:t>
                          </m:r>
                        </m:sup>
                      </m:sSub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000" dirty="0"/>
                    <a:t> which have linear trajectories given by the lines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∓</m:t>
                          </m:r>
                        </m:sup>
                      </m:sSubSup>
                    </m:oMath>
                  </a14:m>
                  <a:r>
                    <a:rPr lang="en-US" sz="2000" dirty="0"/>
                    <a:t> respectively. 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87BFAB-4D59-C946-BBDF-755197F44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3" y="1122250"/>
                  <a:ext cx="6563832" cy="1083823"/>
                </a:xfrm>
                <a:prstGeom prst="rect">
                  <a:avLst/>
                </a:prstGeom>
                <a:blipFill>
                  <a:blip r:embed="rId10"/>
                  <a:stretch>
                    <a:fillRect l="-921" b="-81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24785E-6F5A-F240-8C79-D016519767F3}"/>
              </a:ext>
            </a:extLst>
          </p:cNvPr>
          <p:cNvGrpSpPr/>
          <p:nvPr/>
        </p:nvGrpSpPr>
        <p:grpSpPr>
          <a:xfrm>
            <a:off x="2036963" y="2811634"/>
            <a:ext cx="2526580" cy="2499443"/>
            <a:chOff x="32080200" y="21709534"/>
            <a:chExt cx="3698235" cy="353951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949BAC3-551F-1649-8637-43B500AFC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0200" y="21709534"/>
              <a:ext cx="3698235" cy="3539513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048950-C180-BC46-A847-ED7911C0ABCF}"/>
                </a:ext>
              </a:extLst>
            </p:cNvPr>
            <p:cNvSpPr/>
            <p:nvPr/>
          </p:nvSpPr>
          <p:spPr bwMode="auto">
            <a:xfrm>
              <a:off x="33332642" y="22326600"/>
              <a:ext cx="194503" cy="20532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5EF2310-6C15-174C-BA61-EE24947EA0FD}"/>
                </a:ext>
              </a:extLst>
            </p:cNvPr>
            <p:cNvSpPr/>
            <p:nvPr/>
          </p:nvSpPr>
          <p:spPr bwMode="auto">
            <a:xfrm>
              <a:off x="32874524" y="22885876"/>
              <a:ext cx="194503" cy="20532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78EC1D-4B7E-FC48-B541-A88F77938A24}"/>
                </a:ext>
              </a:extLst>
            </p:cNvPr>
            <p:cNvSpPr/>
            <p:nvPr/>
          </p:nvSpPr>
          <p:spPr bwMode="auto">
            <a:xfrm>
              <a:off x="34701594" y="24010681"/>
              <a:ext cx="194503" cy="20532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87FD57-4B97-2942-A087-98FE98BCD7DE}"/>
                </a:ext>
              </a:extLst>
            </p:cNvPr>
            <p:cNvSpPr/>
            <p:nvPr/>
          </p:nvSpPr>
          <p:spPr bwMode="auto">
            <a:xfrm>
              <a:off x="34210384" y="24536401"/>
              <a:ext cx="140544" cy="21008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B5C8799-910C-EE4B-AB05-3A1C4EA02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9803" y="24505959"/>
              <a:ext cx="218525" cy="27097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DEFDD9A-2942-8E4A-9314-B37A3424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5689" y="22608127"/>
              <a:ext cx="241300" cy="279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CD263D8-F803-5149-829A-FD879847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1992" y="22134406"/>
              <a:ext cx="241300" cy="279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9967469-4694-AF47-963C-DB2975B46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9047" y="24282401"/>
              <a:ext cx="241300" cy="2540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3BBFC0-AE91-3541-916D-106779659A11}"/>
              </a:ext>
            </a:extLst>
          </p:cNvPr>
          <p:cNvSpPr txBox="1"/>
          <p:nvPr/>
        </p:nvSpPr>
        <p:spPr>
          <a:xfrm>
            <a:off x="285387" y="5311077"/>
            <a:ext cx="4608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Additionally, the coefficients can be chosen to control the resulting phase shift, including solutions with </a:t>
            </a:r>
            <a:r>
              <a:rPr lang="en-US" i="1" dirty="0">
                <a:latin typeface="Calibri" panose="020F0502020204030204" pitchFamily="34" charset="0"/>
              </a:rPr>
              <a:t>no phase shift whatsoever</a:t>
            </a:r>
            <a:r>
              <a:rPr lang="en-US" dirty="0">
                <a:latin typeface="Calibri" panose="020F0502020204030204" pitchFamily="34" charset="0"/>
              </a:rPr>
              <a:t>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7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6AB98-6604-4D07-9A14-1EE2B0078A3F}"/>
              </a:ext>
            </a:extLst>
          </p:cNvPr>
          <p:cNvSpPr txBox="1"/>
          <p:nvPr/>
        </p:nvSpPr>
        <p:spPr>
          <a:xfrm>
            <a:off x="1745673" y="1245020"/>
            <a:ext cx="6981431" cy="28315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err="1">
                <a:cs typeface="Calibri"/>
              </a:rPr>
              <a:t>KdV</a:t>
            </a:r>
            <a:r>
              <a:rPr lang="en-US" sz="3200" dirty="0">
                <a:cs typeface="Calibri"/>
              </a:rPr>
              <a:t> Equation and History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cs typeface="Calibri"/>
              </a:rPr>
              <a:t>Quaternions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cs typeface="Calibri"/>
              </a:rPr>
              <a:t>The Direct Scattering Problem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cs typeface="Calibri"/>
              </a:rPr>
              <a:t>Two Soliton Interactions-Phase Shifts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cs typeface="Calibri"/>
              </a:rPr>
              <a:t>Rations Solutions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9591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82E7-254B-E745-BD72-F5A37D0C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Rational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B0553-830B-9041-8409-A95BD37234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704" y="839505"/>
                <a:ext cx="10058400" cy="4546054"/>
              </a:xfrm>
            </p:spPr>
            <p:txBody>
              <a:bodyPr>
                <a:normAutofit/>
              </a:bodyPr>
              <a:lstStyle/>
              <a:p>
                <a:r>
                  <a:rPr lang="en-US" sz="2500" dirty="0"/>
                  <a:t>· Constructed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b="0"/>
                  <a:t>· V</a:t>
                </a:r>
                <a:endParaRPr lang="en-US" sz="2500" dirty="0"/>
              </a:p>
              <a:p>
                <a:r>
                  <a:rPr lang="en-US" sz="2500" dirty="0"/>
                  <a:t>· </a:t>
                </a:r>
                <a:r>
                  <a:rPr lang="en-US" sz="2500" dirty="0" err="1"/>
                  <a:t>KdV-Darboux</a:t>
                </a:r>
                <a:r>
                  <a:rPr lang="en-US" sz="2500" dirty="0"/>
                  <a:t> Kernel is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500" b="0" i="1" smtClean="0">
                            <a:latin typeface="Cambria Math" panose="02040503050406030204" pitchFamily="18" charset="0"/>
                          </a:rPr>
                          <m:t>ϕ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500" b="0" i="1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500" b="0" i="1" smtClean="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𝑜𝑑𝑑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𝑒𝑣𝑒𝑛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500" b="0" dirty="0"/>
              </a:p>
              <a:p>
                <a:r>
                  <a:rPr lang="en-US" sz="2500" dirty="0"/>
                  <a:t>· </a:t>
                </a:r>
                <a:r>
                  <a:rPr lang="el-GR" sz="2500" dirty="0"/>
                  <a:t>Ω</a:t>
                </a:r>
                <a:r>
                  <a:rPr lang="en-US" sz="2500" dirty="0"/>
                  <a:t>(F)=u(</a:t>
                </a:r>
                <a:r>
                  <a:rPr lang="en-US" sz="2500" dirty="0" err="1"/>
                  <a:t>x,t</a:t>
                </a:r>
                <a:r>
                  <a:rPr lang="en-US" sz="2500" dirty="0"/>
                  <a:t>) where u(</a:t>
                </a:r>
                <a:r>
                  <a:rPr lang="en-US" sz="2500" dirty="0" err="1"/>
                  <a:t>x,t</a:t>
                </a:r>
                <a:r>
                  <a:rPr lang="en-US" sz="2500" dirty="0"/>
                  <a:t>) is a rational solution to the </a:t>
                </a:r>
                <a:r>
                  <a:rPr lang="en-US" sz="2500" dirty="0" err="1"/>
                  <a:t>KdV</a:t>
                </a:r>
                <a:r>
                  <a:rPr lang="en-US" sz="2500" dirty="0"/>
                  <a:t> equation. </a:t>
                </a:r>
                <a:endParaRPr lang="en-US" sz="2500" b="0" dirty="0"/>
              </a:p>
              <a:p>
                <a:r>
                  <a:rPr lang="en-US" sz="2500" dirty="0"/>
                  <a:t>· Is sufficient to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z-Cyrl-AZ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ф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=∆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500" dirty="0"/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B0553-830B-9041-8409-A95BD37234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704" y="839505"/>
                <a:ext cx="10058400" cy="4546054"/>
              </a:xfrm>
              <a:blipFill>
                <a:blip r:embed="rId3"/>
                <a:stretch>
                  <a:fillRect l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BBC772-A5BC-C949-8E08-0F91BBE00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51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36F-D2CA-4E97-95F0-908BE7FB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animation </a:t>
            </a:r>
          </a:p>
        </p:txBody>
      </p:sp>
      <p:pic>
        <p:nvPicPr>
          <p:cNvPr id="4" name="animate">
            <a:hlinkClick r:id="" action="ppaction://media"/>
            <a:extLst>
              <a:ext uri="{FF2B5EF4-FFF2-40B4-BE49-F238E27FC236}">
                <a16:creationId xmlns:a16="http://schemas.microsoft.com/office/drawing/2014/main" id="{536726FF-5C04-417D-8336-777F4A37E8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746" y="1303915"/>
            <a:ext cx="5276850" cy="40227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C9F4FB-45A6-4F08-8E5A-0CD29CC41243}"/>
                  </a:ext>
                </a:extLst>
              </p:cNvPr>
              <p:cNvSpPr txBox="1"/>
              <p:nvPr/>
            </p:nvSpPr>
            <p:spPr>
              <a:xfrm flipH="1">
                <a:off x="5375564" y="1420091"/>
                <a:ext cx="6601688" cy="1413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z-Cyrl-AZ" sz="2500" i="1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500" dirty="0"/>
                        <m:t> 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1,0,0,0</m:t>
                          </m:r>
                        </m:e>
                      </m:d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{0,1,0,1</m:t>
                      </m:r>
                      <m:r>
                        <m:rPr>
                          <m:nor/>
                        </m:rPr>
                        <a:rPr lang="en-US" sz="2500" dirty="0"/>
                        <m:t>+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{0,0,1,1}</m:t>
                      </m:r>
                      <m:r>
                        <m:rPr>
                          <m:nor/>
                        </m:rPr>
                        <a:rPr lang="en-US" sz="2500" dirty="0"/>
                        <m:t>+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{0,1,1,1}</m:t>
                      </m:r>
                    </m:oMath>
                  </m:oMathPara>
                </a14:m>
                <a:endParaRPr lang="en-US" sz="25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C9F4FB-45A6-4F08-8E5A-0CD29CC41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75564" y="1420091"/>
                <a:ext cx="6601688" cy="14134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62475EC-AFCF-1745-AAEE-0164C8A93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3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1386-2690-B64D-8584-247DBEE5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The </a:t>
            </a:r>
            <a:r>
              <a:rPr lang="en-US" dirty="0" err="1">
                <a:latin typeface="Avenir Roman" panose="02000503020000020003" pitchFamily="2" charset="0"/>
              </a:rPr>
              <a:t>KdV</a:t>
            </a:r>
            <a:r>
              <a:rPr lang="en-US" dirty="0">
                <a:latin typeface="Avenir Roman" panose="02000503020000020003" pitchFamily="2" charset="0"/>
              </a:rPr>
              <a:t> Equation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811375-240C-2340-82DA-9C8B3F5D9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844" y="3854889"/>
            <a:ext cx="6791392" cy="19086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E9A68-7C4B-CE43-A489-F7FFEF36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157D3D-D959-44EF-A1F6-E808191387A2}"/>
                  </a:ext>
                </a:extLst>
              </p:cNvPr>
              <p:cNvSpPr txBox="1"/>
              <p:nvPr/>
            </p:nvSpPr>
            <p:spPr>
              <a:xfrm>
                <a:off x="1057204" y="2064995"/>
                <a:ext cx="7220413" cy="636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err="1"/>
                  <a:t>KdV</a:t>
                </a:r>
                <a:r>
                  <a:rPr lang="en-US" sz="2500" dirty="0"/>
                  <a:t> Equation: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𝑥𝑥𝑥</m:t>
                        </m:r>
                      </m:sub>
                    </m:sSub>
                  </m:oMath>
                </a14:m>
                <a:endParaRPr lang="en-US" sz="2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157D3D-D959-44EF-A1F6-E8081913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04" y="2064995"/>
                <a:ext cx="7220413" cy="636393"/>
              </a:xfrm>
              <a:prstGeom prst="rect">
                <a:avLst/>
              </a:prstGeom>
              <a:blipFill>
                <a:blip r:embed="rId4"/>
                <a:stretch>
                  <a:fillRect l="-1350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AC8F0E3-177D-4493-A7B8-4EC37E7DE4A8}"/>
              </a:ext>
            </a:extLst>
          </p:cNvPr>
          <p:cNvSpPr txBox="1"/>
          <p:nvPr/>
        </p:nvSpPr>
        <p:spPr>
          <a:xfrm>
            <a:off x="424453" y="1213532"/>
            <a:ext cx="5671547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2400" dirty="0">
                <a:cs typeface="Calibri"/>
              </a:rPr>
              <a:t>In 1843 John Scott Russell observes a “wave of translation.”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ADFE1-1D83-4DEF-8338-D86FE0FCE824}"/>
              </a:ext>
            </a:extLst>
          </p:cNvPr>
          <p:cNvSpPr txBox="1"/>
          <p:nvPr/>
        </p:nvSpPr>
        <p:spPr>
          <a:xfrm>
            <a:off x="656201" y="2750127"/>
            <a:ext cx="5766009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2400" dirty="0">
                <a:cs typeface="Calibri"/>
              </a:rPr>
              <a:t>Has n-soliton solutions and can be solved exactly. </a:t>
            </a:r>
          </a:p>
        </p:txBody>
      </p:sp>
    </p:spTree>
    <p:extLst>
      <p:ext uri="{BB962C8B-B14F-4D97-AF65-F5344CB8AC3E}">
        <p14:creationId xmlns:p14="http://schemas.microsoft.com/office/powerpoint/2010/main" val="172264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4224-FC63-4B4A-966B-47329294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Quaternions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A0DF-E6D9-2844-8045-F55CE38CD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090993"/>
                <a:ext cx="10058400" cy="402336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Quaternions are a number system that extends the complex plane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They were first discovered by mathematician William Rowan Hamilton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Hamilton marked the formula for quaternions onto the Brougham Bridge in Dublin, Ireland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𝑖𝑗𝑘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Quaternions are written in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𝑑𝑘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Quaternions are noncommutative </a:t>
                </a:r>
              </a:p>
              <a:p>
                <a:pPr lvl="1"/>
                <a:r>
                  <a:rPr lang="en-US" dirty="0"/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</m:t>
                    </m:r>
                  </m:oMath>
                </a14:m>
                <a:r>
                  <a:rPr lang="en-US" dirty="0"/>
                  <a:t> denotes the set of quaternions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75A0DF-E6D9-2844-8045-F55CE38CD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090993"/>
                <a:ext cx="10058400" cy="4023360"/>
              </a:xfrm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C777C3B-E459-FF4C-81DA-6910E3C3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546" y="1"/>
            <a:ext cx="1315453" cy="6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A8DA-3C59-AB46-A378-8573877C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205444"/>
            <a:ext cx="9344796" cy="526076"/>
          </a:xfrm>
        </p:spPr>
        <p:txBody>
          <a:bodyPr>
            <a:no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Generating </a:t>
            </a:r>
            <a:r>
              <a:rPr lang="en-US" dirty="0" err="1">
                <a:latin typeface="Avenir Roman" panose="02000503020000020003" pitchFamily="2" charset="0"/>
              </a:rPr>
              <a:t>QKdV</a:t>
            </a:r>
            <a:r>
              <a:rPr lang="en-US" dirty="0">
                <a:latin typeface="Avenir Roman" panose="02000503020000020003" pitchFamily="2" charset="0"/>
              </a:rPr>
              <a:t> Solutions: Differential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72EEA-32F8-9348-9AA7-048B1EEE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6" y="21266"/>
            <a:ext cx="1315453" cy="660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9C10B0-A9A8-B845-B5E7-C6978F6A627B}"/>
                  </a:ext>
                </a:extLst>
              </p:cNvPr>
              <p:cNvSpPr txBox="1"/>
              <p:nvPr/>
            </p:nvSpPr>
            <p:spPr>
              <a:xfrm>
                <a:off x="2992582" y="1268275"/>
                <a:ext cx="1826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9C10B0-A9A8-B845-B5E7-C6978F6A6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82" y="1268275"/>
                <a:ext cx="182639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EC0A7-D1C0-4B4F-A23B-CFD27BA1E7A2}"/>
                  </a:ext>
                </a:extLst>
              </p:cNvPr>
              <p:cNvSpPr txBox="1"/>
              <p:nvPr/>
            </p:nvSpPr>
            <p:spPr>
              <a:xfrm>
                <a:off x="6765765" y="1242779"/>
                <a:ext cx="2093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EC0A7-D1C0-4B4F-A23B-CFD27BA1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765" y="1242779"/>
                <a:ext cx="209300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8A540-35C7-834D-A705-626AC2B16B51}"/>
                  </a:ext>
                </a:extLst>
              </p:cNvPr>
              <p:cNvSpPr txBox="1"/>
              <p:nvPr/>
            </p:nvSpPr>
            <p:spPr>
              <a:xfrm>
                <a:off x="5537335" y="1259293"/>
                <a:ext cx="5453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8A540-35C7-834D-A705-626AC2B16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335" y="1259293"/>
                <a:ext cx="54534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1337333-C434-AB46-AA63-1CCB15F10844}"/>
              </a:ext>
            </a:extLst>
          </p:cNvPr>
          <p:cNvSpPr txBox="1"/>
          <p:nvPr/>
        </p:nvSpPr>
        <p:spPr>
          <a:xfrm>
            <a:off x="5404894" y="1105404"/>
            <a:ext cx="7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“factor”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72E1E5-B342-1F45-AE4E-DDBA78222100}"/>
                  </a:ext>
                </a:extLst>
              </p:cNvPr>
              <p:cNvSpPr txBox="1"/>
              <p:nvPr/>
            </p:nvSpPr>
            <p:spPr>
              <a:xfrm>
                <a:off x="9541862" y="1083609"/>
                <a:ext cx="1121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72E1E5-B342-1F45-AE4E-DDBA78222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862" y="1083609"/>
                <a:ext cx="112107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0666F7-A610-F843-A0C4-3227121D057A}"/>
                  </a:ext>
                </a:extLst>
              </p:cNvPr>
              <p:cNvSpPr txBox="1"/>
              <p:nvPr/>
            </p:nvSpPr>
            <p:spPr>
              <a:xfrm>
                <a:off x="9379798" y="1449676"/>
                <a:ext cx="1445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0666F7-A610-F843-A0C4-3227121D0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798" y="1449676"/>
                <a:ext cx="14452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97B6500-7300-804E-AF04-33212827B889}"/>
              </a:ext>
            </a:extLst>
          </p:cNvPr>
          <p:cNvGrpSpPr/>
          <p:nvPr/>
        </p:nvGrpSpPr>
        <p:grpSpPr>
          <a:xfrm>
            <a:off x="370704" y="2653288"/>
            <a:ext cx="7318296" cy="1719973"/>
            <a:chOff x="2199504" y="1122250"/>
            <a:chExt cx="7086861" cy="17199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14EE92-6C2F-8643-86CF-522DBF52CAA2}"/>
                </a:ext>
              </a:extLst>
            </p:cNvPr>
            <p:cNvSpPr/>
            <p:nvPr/>
          </p:nvSpPr>
          <p:spPr>
            <a:xfrm>
              <a:off x="2199504" y="1122250"/>
              <a:ext cx="6990186" cy="1719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A9B2980-53C1-4C41-987B-7768BD213BB4}"/>
                    </a:ext>
                  </a:extLst>
                </p:cNvPr>
                <p:cNvSpPr txBox="1"/>
                <p:nvPr/>
              </p:nvSpPr>
              <p:spPr>
                <a:xfrm>
                  <a:off x="2199504" y="1122250"/>
                  <a:ext cx="7086861" cy="1548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Definition. </a:t>
                  </a:r>
                  <a:r>
                    <a:rPr lang="en-US" sz="2000" dirty="0"/>
                    <a:t>An </a:t>
                  </a:r>
                  <a:r>
                    <a:rPr lang="en-US" sz="2000" i="1" dirty="0"/>
                    <a:t>ordinary differential operator (ODO)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en-US" sz="2000" dirty="0"/>
                    <a:t> is a polynomial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US" sz="2000" dirty="0"/>
                    <a:t> over the functions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0" dirty="0"/>
                    <a:t>:</a:t>
                  </a:r>
                  <a:endParaRPr lang="en-US" sz="2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A9B2980-53C1-4C41-987B-7768BD213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122250"/>
                  <a:ext cx="7086861" cy="1548437"/>
                </a:xfrm>
                <a:prstGeom prst="rect">
                  <a:avLst/>
                </a:prstGeom>
                <a:blipFill>
                  <a:blip r:embed="rId8"/>
                  <a:stretch>
                    <a:fillRect l="-693" t="-22764" r="-867" b="-934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5FFD25-4773-2945-988B-0F6C98C93E69}"/>
              </a:ext>
            </a:extLst>
          </p:cNvPr>
          <p:cNvSpPr txBox="1"/>
          <p:nvPr/>
        </p:nvSpPr>
        <p:spPr>
          <a:xfrm>
            <a:off x="722420" y="2148866"/>
            <a:ext cx="1098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you may think of an ODO as shorthand notation for a differential equation, it has its own separate existence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324B7-99D1-3C41-AAB7-73BCC1AE82DC}"/>
              </a:ext>
            </a:extLst>
          </p:cNvPr>
          <p:cNvSpPr txBox="1"/>
          <p:nvPr/>
        </p:nvSpPr>
        <p:spPr>
          <a:xfrm>
            <a:off x="7688998" y="2652129"/>
            <a:ext cx="101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4591A-68DC-B146-A0D1-923B8070DB8C}"/>
                  </a:ext>
                </a:extLst>
              </p:cNvPr>
              <p:cNvSpPr txBox="1"/>
              <p:nvPr/>
            </p:nvSpPr>
            <p:spPr>
              <a:xfrm>
                <a:off x="7688998" y="2945204"/>
                <a:ext cx="42874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Add together coefficients with the same powers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𝜕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4591A-68DC-B146-A0D1-923B8070D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98" y="2945204"/>
                <a:ext cx="4287412" cy="923330"/>
              </a:xfrm>
              <a:prstGeom prst="rect">
                <a:avLst/>
              </a:prstGeom>
              <a:blipFill>
                <a:blip r:embed="rId9"/>
                <a:stretch>
                  <a:fillRect l="-885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0F0923-357D-7045-A607-31B285A6B813}"/>
                  </a:ext>
                </a:extLst>
              </p:cNvPr>
              <p:cNvSpPr/>
              <p:nvPr/>
            </p:nvSpPr>
            <p:spPr>
              <a:xfrm>
                <a:off x="7688998" y="3889075"/>
                <a:ext cx="4502999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Defined so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satisfies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0F0923-357D-7045-A607-31B285A6B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98" y="3889075"/>
                <a:ext cx="4502999" cy="681982"/>
              </a:xfrm>
              <a:prstGeom prst="rect">
                <a:avLst/>
              </a:prstGeom>
              <a:blipFill>
                <a:blip r:embed="rId10"/>
                <a:stretch>
                  <a:fillRect l="-843" t="-1818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12D86A6-575D-C341-B551-CD691ADD0A52}"/>
                  </a:ext>
                </a:extLst>
              </p:cNvPr>
              <p:cNvSpPr/>
              <p:nvPr/>
            </p:nvSpPr>
            <p:spPr>
              <a:xfrm>
                <a:off x="7688998" y="3616312"/>
                <a:ext cx="18274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/>
                  <a:t>Multiplication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b="1" i="1" dirty="0"/>
                  <a:t>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12D86A6-575D-C341-B551-CD691ADD0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98" y="3616312"/>
                <a:ext cx="1827488" cy="369332"/>
              </a:xfrm>
              <a:prstGeom prst="rect">
                <a:avLst/>
              </a:prstGeom>
              <a:blipFill>
                <a:blip r:embed="rId11"/>
                <a:stretch>
                  <a:fillRect l="-2069" t="-6667" r="-206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D9E59F-1087-154C-B196-64B038E48DD4}"/>
                  </a:ext>
                </a:extLst>
              </p:cNvPr>
              <p:cNvSpPr txBox="1"/>
              <p:nvPr/>
            </p:nvSpPr>
            <p:spPr>
              <a:xfrm>
                <a:off x="1883017" y="5510463"/>
                <a:ext cx="2273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D9E59F-1087-154C-B196-64B038E48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17" y="5510463"/>
                <a:ext cx="227382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A7C499-13C0-834E-885C-1A375FF8C495}"/>
                  </a:ext>
                </a:extLst>
              </p:cNvPr>
              <p:cNvSpPr txBox="1"/>
              <p:nvPr/>
            </p:nvSpPr>
            <p:spPr>
              <a:xfrm>
                <a:off x="2368873" y="4757196"/>
                <a:ext cx="12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A7C499-13C0-834E-885C-1A375FF8C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73" y="4757196"/>
                <a:ext cx="1218347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B229189-7650-2346-9F5B-394942DE773C}"/>
              </a:ext>
            </a:extLst>
          </p:cNvPr>
          <p:cNvSpPr txBox="1"/>
          <p:nvPr/>
        </p:nvSpPr>
        <p:spPr>
          <a:xfrm>
            <a:off x="2768866" y="5128289"/>
            <a:ext cx="37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iff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AA7996-B201-A44F-A242-4B834DA2AF2D}"/>
                  </a:ext>
                </a:extLst>
              </p:cNvPr>
              <p:cNvSpPr txBox="1"/>
              <p:nvPr/>
            </p:nvSpPr>
            <p:spPr>
              <a:xfrm>
                <a:off x="7589168" y="4757196"/>
                <a:ext cx="1159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AA7996-B201-A44F-A242-4B834DA2A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168" y="4757196"/>
                <a:ext cx="1159163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4D36832-6E86-DA4D-9E97-F26FF608F693}"/>
              </a:ext>
            </a:extLst>
          </p:cNvPr>
          <p:cNvSpPr txBox="1"/>
          <p:nvPr/>
        </p:nvSpPr>
        <p:spPr>
          <a:xfrm>
            <a:off x="8009719" y="5126528"/>
            <a:ext cx="37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iff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ECDAD8-1F87-FE43-AE56-2C7E96CE4B27}"/>
                  </a:ext>
                </a:extLst>
              </p:cNvPr>
              <p:cNvSpPr txBox="1"/>
              <p:nvPr/>
            </p:nvSpPr>
            <p:spPr>
              <a:xfrm>
                <a:off x="7214102" y="5356446"/>
                <a:ext cx="1885067" cy="67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ECDAD8-1F87-FE43-AE56-2C7E96CE4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102" y="5356446"/>
                <a:ext cx="1885067" cy="677365"/>
              </a:xfrm>
              <a:prstGeom prst="rect">
                <a:avLst/>
              </a:prstGeom>
              <a:blipFill>
                <a:blip r:embed="rId15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349426B-C2E1-4944-9EF8-EA6FE4A14E12}"/>
              </a:ext>
            </a:extLst>
          </p:cNvPr>
          <p:cNvSpPr txBox="1"/>
          <p:nvPr/>
        </p:nvSpPr>
        <p:spPr>
          <a:xfrm>
            <a:off x="7030330" y="4439966"/>
            <a:ext cx="226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Differential operators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377F78-B486-8441-BA9C-E3312F9C5F84}"/>
              </a:ext>
            </a:extLst>
          </p:cNvPr>
          <p:cNvSpPr txBox="1"/>
          <p:nvPr/>
        </p:nvSpPr>
        <p:spPr>
          <a:xfrm>
            <a:off x="1859453" y="4441282"/>
            <a:ext cx="232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“Normal” Polynomials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9D6ADD-D7FC-A149-BAA2-52B9A2E473CF}"/>
              </a:ext>
            </a:extLst>
          </p:cNvPr>
          <p:cNvSpPr txBox="1"/>
          <p:nvPr/>
        </p:nvSpPr>
        <p:spPr>
          <a:xfrm>
            <a:off x="9293257" y="4781982"/>
            <a:ext cx="2720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 fact, there is a way to create differential operators that contain any given space in its kernel)</a:t>
            </a:r>
          </a:p>
        </p:txBody>
      </p:sp>
    </p:spTree>
    <p:extLst>
      <p:ext uri="{BB962C8B-B14F-4D97-AF65-F5344CB8AC3E}">
        <p14:creationId xmlns:p14="http://schemas.microsoft.com/office/powerpoint/2010/main" val="23229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7" grpId="0"/>
      <p:bldP spid="13" grpId="0"/>
      <p:bldP spid="15" grpId="0"/>
      <p:bldP spid="5" grpId="0"/>
      <p:bldP spid="10" grpId="0"/>
      <p:bldP spid="6" grpId="0"/>
      <p:bldP spid="8" grpId="0"/>
      <p:bldP spid="12" grpId="0"/>
      <p:bldP spid="14" grpId="0"/>
      <p:bldP spid="23" grpId="0"/>
      <p:bldP spid="25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A8DA-3C59-AB46-A378-8573877C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205444"/>
            <a:ext cx="10505842" cy="526076"/>
          </a:xfrm>
        </p:spPr>
        <p:txBody>
          <a:bodyPr>
            <a:no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Generating </a:t>
            </a:r>
            <a:r>
              <a:rPr lang="en-US" dirty="0" err="1">
                <a:latin typeface="Avenir Roman" panose="02000503020000020003" pitchFamily="2" charset="0"/>
              </a:rPr>
              <a:t>QKdV</a:t>
            </a:r>
            <a:r>
              <a:rPr lang="en-US" dirty="0">
                <a:latin typeface="Avenir Roman" panose="02000503020000020003" pitchFamily="2" charset="0"/>
              </a:rPr>
              <a:t> Solutions: </a:t>
            </a:r>
            <a:r>
              <a:rPr lang="en-US" dirty="0" err="1">
                <a:latin typeface="Avenir Roman" panose="02000503020000020003" pitchFamily="2" charset="0"/>
              </a:rPr>
              <a:t>Isospectrality</a:t>
            </a:r>
            <a:r>
              <a:rPr lang="en-US" dirty="0"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72EEA-32F8-9348-9AA7-048B1EEE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6" y="21266"/>
            <a:ext cx="1315453" cy="6601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1C710A-30EA-F041-A31E-E3A47AF03E00}"/>
              </a:ext>
            </a:extLst>
          </p:cNvPr>
          <p:cNvGrpSpPr/>
          <p:nvPr/>
        </p:nvGrpSpPr>
        <p:grpSpPr>
          <a:xfrm>
            <a:off x="2771004" y="1065100"/>
            <a:ext cx="6944496" cy="1042017"/>
            <a:chOff x="2199504" y="1122250"/>
            <a:chExt cx="6944496" cy="10420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7904EB-6C76-F644-A54F-01D93E6325DE}"/>
                </a:ext>
              </a:extLst>
            </p:cNvPr>
            <p:cNvSpPr/>
            <p:nvPr/>
          </p:nvSpPr>
          <p:spPr>
            <a:xfrm>
              <a:off x="2199504" y="1122250"/>
              <a:ext cx="6944496" cy="748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BA0895-7724-C647-9DE5-97F50A675DF9}"/>
                    </a:ext>
                  </a:extLst>
                </p:cNvPr>
                <p:cNvSpPr txBox="1"/>
                <p:nvPr/>
              </p:nvSpPr>
              <p:spPr>
                <a:xfrm>
                  <a:off x="2199504" y="1122250"/>
                  <a:ext cx="6944496" cy="10420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Definition. </a:t>
                  </a:r>
                  <a:r>
                    <a:rPr lang="en-US" sz="2000" dirty="0"/>
                    <a:t>Two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matrices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and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are </a:t>
                  </a:r>
                  <a:r>
                    <a:rPr lang="en-US" sz="2000" i="1" dirty="0"/>
                    <a:t>similar</a:t>
                  </a:r>
                  <a:r>
                    <a:rPr lang="en-US" sz="2000" dirty="0"/>
                    <a:t> if there exists some invertible matrix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2000" dirty="0"/>
                    <a:t> such that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000" dirty="0"/>
                    <a:t>.</a:t>
                  </a: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BA0895-7724-C647-9DE5-97F50A675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122250"/>
                  <a:ext cx="6944496" cy="1042017"/>
                </a:xfrm>
                <a:prstGeom prst="rect">
                  <a:avLst/>
                </a:prstGeom>
                <a:blipFill>
                  <a:blip r:embed="rId3"/>
                  <a:stretch>
                    <a:fillRect l="-730" t="-36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51BBD7-4DDD-9D45-A352-1C1FBBA13C53}"/>
              </a:ext>
            </a:extLst>
          </p:cNvPr>
          <p:cNvSpPr txBox="1"/>
          <p:nvPr/>
        </p:nvSpPr>
        <p:spPr>
          <a:xfrm>
            <a:off x="2608795" y="1951058"/>
            <a:ext cx="726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matrices are </a:t>
            </a:r>
            <a:r>
              <a:rPr lang="en-US" i="1" dirty="0" err="1"/>
              <a:t>isospectral</a:t>
            </a:r>
            <a:r>
              <a:rPr lang="en-US" dirty="0"/>
              <a:t>: this means they have the same eigenvalues.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A8799-6A1E-CB46-A656-A9501CB6BF99}"/>
              </a:ext>
            </a:extLst>
          </p:cNvPr>
          <p:cNvSpPr txBox="1"/>
          <p:nvPr/>
        </p:nvSpPr>
        <p:spPr>
          <a:xfrm>
            <a:off x="2315223" y="731520"/>
            <a:ext cx="8308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Maybe this was covered in your first course on linear algebra under the concept of “change of bases”.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976801-EE2A-6D4F-B0D3-4F8B36A13935}"/>
                  </a:ext>
                </a:extLst>
              </p:cNvPr>
              <p:cNvSpPr txBox="1"/>
              <p:nvPr/>
            </p:nvSpPr>
            <p:spPr>
              <a:xfrm>
                <a:off x="2124514" y="2360438"/>
                <a:ext cx="82374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Proof</a:t>
                </a:r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an eigenvector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. Then applying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to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yields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So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an eigenvalue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also.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976801-EE2A-6D4F-B0D3-4F8B36A1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514" y="2360438"/>
                <a:ext cx="8237473" cy="646331"/>
              </a:xfrm>
              <a:prstGeom prst="rect">
                <a:avLst/>
              </a:prstGeom>
              <a:blipFill>
                <a:blip r:embed="rId4"/>
                <a:stretch>
                  <a:fillRect l="-462" t="-3846" r="-15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56FA5F-7750-BC45-8ABF-44448E2840D0}"/>
                  </a:ext>
                </a:extLst>
              </p:cNvPr>
              <p:cNvSpPr txBox="1"/>
              <p:nvPr/>
            </p:nvSpPr>
            <p:spPr>
              <a:xfrm>
                <a:off x="425925" y="3737846"/>
                <a:ext cx="11206094" cy="109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 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has eigenvalues 3 and 2,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56FA5F-7750-BC45-8ABF-44448E284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25" y="3737846"/>
                <a:ext cx="11206094" cy="1092479"/>
              </a:xfrm>
              <a:prstGeom prst="rect">
                <a:avLst/>
              </a:prstGeom>
              <a:blipFill>
                <a:blip r:embed="rId5"/>
                <a:stretch>
                  <a:fillRect l="-453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7D2E24-07F6-7840-9DAC-07D325B26349}"/>
              </a:ext>
            </a:extLst>
          </p:cNvPr>
          <p:cNvSpPr txBox="1"/>
          <p:nvPr/>
        </p:nvSpPr>
        <p:spPr>
          <a:xfrm>
            <a:off x="425925" y="3430069"/>
            <a:ext cx="1133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this construct time-dependent matrices that have constant eigenvalues.  (We’ll call these </a:t>
            </a:r>
            <a:r>
              <a:rPr lang="en-US" dirty="0" err="1"/>
              <a:t>isospectral</a:t>
            </a:r>
            <a:r>
              <a:rPr lang="en-US" dirty="0"/>
              <a:t> as well)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0FB0D-C961-984B-933B-8E7A17CC6A0F}"/>
              </a:ext>
            </a:extLst>
          </p:cNvPr>
          <p:cNvSpPr txBox="1"/>
          <p:nvPr/>
        </p:nvSpPr>
        <p:spPr>
          <a:xfrm>
            <a:off x="425925" y="3104088"/>
            <a:ext cx="10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Example.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B64C7-F8CA-4745-8B2C-3920B68A443E}"/>
              </a:ext>
            </a:extLst>
          </p:cNvPr>
          <p:cNvSpPr txBox="1"/>
          <p:nvPr/>
        </p:nvSpPr>
        <p:spPr>
          <a:xfrm>
            <a:off x="425925" y="4649607"/>
            <a:ext cx="240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Seemingly random fact: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42779-071B-B54A-A603-66C7103F812D}"/>
              </a:ext>
            </a:extLst>
          </p:cNvPr>
          <p:cNvGrpSpPr/>
          <p:nvPr/>
        </p:nvGrpSpPr>
        <p:grpSpPr>
          <a:xfrm>
            <a:off x="942397" y="5020756"/>
            <a:ext cx="6944496" cy="803099"/>
            <a:chOff x="2199504" y="1067742"/>
            <a:chExt cx="6944496" cy="8030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44200F-09C6-5147-ABFC-1C086C552B02}"/>
                </a:ext>
              </a:extLst>
            </p:cNvPr>
            <p:cNvSpPr/>
            <p:nvPr/>
          </p:nvSpPr>
          <p:spPr>
            <a:xfrm>
              <a:off x="2199504" y="1122250"/>
              <a:ext cx="6944496" cy="748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4B9C86-B9D2-C545-9F4E-F7319C0F2761}"/>
                    </a:ext>
                  </a:extLst>
                </p:cNvPr>
                <p:cNvSpPr txBox="1"/>
                <p:nvPr/>
              </p:nvSpPr>
              <p:spPr>
                <a:xfrm>
                  <a:off x="2199504" y="1067742"/>
                  <a:ext cx="6944496" cy="746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Theorem. </a:t>
                  </a:r>
                  <a:r>
                    <a:rPr lang="en-US" sz="2000" dirty="0"/>
                    <a:t>If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is </a:t>
                  </a:r>
                  <a:r>
                    <a:rPr lang="en-US" sz="2000" dirty="0" err="1"/>
                    <a:t>isospectral</a:t>
                  </a:r>
                  <a:r>
                    <a:rPr lang="en-US" sz="2000" dirty="0"/>
                    <a:t>, then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𝐵𝑀</m:t>
                      </m:r>
                    </m:oMath>
                  </a14:m>
                  <a:r>
                    <a:rPr lang="en-US" sz="2000" dirty="0"/>
                    <a:t> for some matrix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000" dirty="0"/>
                    <a:t>.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4B9C86-B9D2-C545-9F4E-F7319C0F2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067742"/>
                  <a:ext cx="6944496" cy="746166"/>
                </a:xfrm>
                <a:prstGeom prst="rect">
                  <a:avLst/>
                </a:prstGeom>
                <a:blipFill>
                  <a:blip r:embed="rId6"/>
                  <a:stretch>
                    <a:fillRect l="-730" t="-1667" r="-127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01A241-54A1-0A4B-A0D4-1A20A1B4AC78}"/>
              </a:ext>
            </a:extLst>
          </p:cNvPr>
          <p:cNvSpPr txBox="1"/>
          <p:nvPr/>
        </p:nvSpPr>
        <p:spPr>
          <a:xfrm>
            <a:off x="425925" y="5896325"/>
            <a:ext cx="637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differentiating </a:t>
            </a:r>
            <a:r>
              <a:rPr lang="en-US" dirty="0" err="1"/>
              <a:t>isospectral</a:t>
            </a:r>
            <a:r>
              <a:rPr lang="en-US" dirty="0"/>
              <a:t> matrices is like taking a commutator.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4009AB-6502-664F-B737-E4BD24E939FB}"/>
                  </a:ext>
                </a:extLst>
              </p:cNvPr>
              <p:cNvSpPr txBox="1"/>
              <p:nvPr/>
            </p:nvSpPr>
            <p:spPr>
              <a:xfrm>
                <a:off x="8286750" y="5073882"/>
                <a:ext cx="3786188" cy="615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In particular,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𝐴𝑃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/>
                  <a:t> then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4009AB-6502-664F-B737-E4BD24E93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0" y="5073882"/>
                <a:ext cx="3786188" cy="615361"/>
              </a:xfrm>
              <a:prstGeom prst="rect">
                <a:avLst/>
              </a:prstGeom>
              <a:blipFill>
                <a:blip r:embed="rId7"/>
                <a:stretch>
                  <a:fillRect l="-1003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BAB1B86-9F82-284F-A206-8C72CFC2595E}"/>
              </a:ext>
            </a:extLst>
          </p:cNvPr>
          <p:cNvSpPr txBox="1"/>
          <p:nvPr/>
        </p:nvSpPr>
        <p:spPr>
          <a:xfrm>
            <a:off x="1458067" y="3102271"/>
            <a:ext cx="115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“dressing”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C065A6-5325-7345-9999-EC3B3F9EE533}"/>
                  </a:ext>
                </a:extLst>
              </p:cNvPr>
              <p:cNvSpPr txBox="1"/>
              <p:nvPr/>
            </p:nvSpPr>
            <p:spPr>
              <a:xfrm>
                <a:off x="7848834" y="1356949"/>
                <a:ext cx="15564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C065A6-5325-7345-9999-EC3B3F9E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834" y="1356949"/>
                <a:ext cx="1556452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87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7" grpId="0"/>
      <p:bldP spid="12" grpId="0"/>
      <p:bldP spid="19" grpId="0"/>
      <p:bldP spid="20" grpId="0"/>
      <p:bldP spid="27" grpId="0"/>
      <p:bldP spid="28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A8DA-3C59-AB46-A378-8573877C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3" y="205444"/>
            <a:ext cx="9099997" cy="526076"/>
          </a:xfrm>
        </p:spPr>
        <p:txBody>
          <a:bodyPr>
            <a:no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Generating </a:t>
            </a:r>
            <a:r>
              <a:rPr lang="en-US" dirty="0" err="1">
                <a:latin typeface="Avenir Roman" panose="02000503020000020003" pitchFamily="2" charset="0"/>
              </a:rPr>
              <a:t>QKdV</a:t>
            </a:r>
            <a:r>
              <a:rPr lang="en-US" dirty="0">
                <a:latin typeface="Avenir Roman" panose="02000503020000020003" pitchFamily="2" charset="0"/>
              </a:rPr>
              <a:t> Solutions: The </a:t>
            </a:r>
            <a:r>
              <a:rPr lang="en-US" dirty="0" err="1">
                <a:latin typeface="Avenir Roman" panose="02000503020000020003" pitchFamily="2" charset="0"/>
              </a:rPr>
              <a:t>Darboux</a:t>
            </a:r>
            <a:r>
              <a:rPr lang="en-US" dirty="0">
                <a:latin typeface="Avenir Roman" panose="02000503020000020003" pitchFamily="2" charset="0"/>
              </a:rPr>
              <a:t> Trick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72EEA-32F8-9348-9AA7-048B1EEE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6" y="21266"/>
            <a:ext cx="1315453" cy="660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5DA03C-8F6B-C34C-AA28-05C10408DD58}"/>
                  </a:ext>
                </a:extLst>
              </p:cNvPr>
              <p:cNvSpPr txBox="1"/>
              <p:nvPr/>
            </p:nvSpPr>
            <p:spPr>
              <a:xfrm>
                <a:off x="758601" y="1836505"/>
                <a:ext cx="219951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5DA03C-8F6B-C34C-AA28-05C10408D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01" y="1836505"/>
                <a:ext cx="2199513" cy="610936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946CB1-BA16-7D46-8E8A-0C16E58C6D67}"/>
                  </a:ext>
                </a:extLst>
              </p:cNvPr>
              <p:cNvSpPr/>
              <p:nvPr/>
            </p:nvSpPr>
            <p:spPr>
              <a:xfrm>
                <a:off x="301841" y="2560719"/>
                <a:ext cx="31130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</a:t>
                </a:r>
                <a:r>
                  <a:rPr lang="en-US" dirty="0" err="1"/>
                  <a:t>KdV</a:t>
                </a:r>
                <a:r>
                  <a:rPr lang="en-US" dirty="0"/>
                  <a:t> soliton solution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946CB1-BA16-7D46-8E8A-0C16E58C6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1" y="2560719"/>
                <a:ext cx="3113032" cy="369332"/>
              </a:xfrm>
              <a:prstGeom prst="rect">
                <a:avLst/>
              </a:prstGeom>
              <a:blipFill>
                <a:blip r:embed="rId4"/>
                <a:stretch>
                  <a:fillRect t="-6667" r="-4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B285DF-7FF7-D247-B972-421263B886F7}"/>
                  </a:ext>
                </a:extLst>
              </p:cNvPr>
              <p:cNvSpPr txBox="1"/>
              <p:nvPr/>
            </p:nvSpPr>
            <p:spPr>
              <a:xfrm>
                <a:off x="4664767" y="2007304"/>
                <a:ext cx="1833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B285DF-7FF7-D247-B972-421263B8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767" y="2007304"/>
                <a:ext cx="183396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CCC201D-92A3-8B47-AC2A-CF98D5D5B0F6}"/>
              </a:ext>
            </a:extLst>
          </p:cNvPr>
          <p:cNvSpPr txBox="1"/>
          <p:nvPr/>
        </p:nvSpPr>
        <p:spPr>
          <a:xfrm>
            <a:off x="370703" y="955722"/>
            <a:ext cx="111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 matrices, differential operators have eigen</a:t>
            </a:r>
            <a:r>
              <a:rPr lang="en-US" i="1" dirty="0"/>
              <a:t>functions</a:t>
            </a:r>
            <a:r>
              <a:rPr lang="en-US" dirty="0"/>
              <a:t> with corresponding eigenvalues. They can also be </a:t>
            </a:r>
            <a:r>
              <a:rPr lang="en-US" dirty="0" err="1"/>
              <a:t>isospectral</a:t>
            </a:r>
            <a:r>
              <a:rPr lang="en-US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C79D6C-83EC-8442-8F85-FD455FE2C5A3}"/>
                  </a:ext>
                </a:extLst>
              </p:cNvPr>
              <p:cNvSpPr txBox="1"/>
              <p:nvPr/>
            </p:nvSpPr>
            <p:spPr>
              <a:xfrm>
                <a:off x="4134622" y="2477757"/>
                <a:ext cx="2894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isospectral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C79D6C-83EC-8442-8F85-FD455FE2C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622" y="2477757"/>
                <a:ext cx="2894254" cy="369332"/>
              </a:xfrm>
              <a:prstGeom prst="rect">
                <a:avLst/>
              </a:prstGeom>
              <a:blipFill>
                <a:blip r:embed="rId6"/>
                <a:stretch>
                  <a:fillRect l="-175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B163FE-4CD0-594D-BCB0-7844EF386AFA}"/>
                  </a:ext>
                </a:extLst>
              </p:cNvPr>
              <p:cNvSpPr txBox="1"/>
              <p:nvPr/>
            </p:nvSpPr>
            <p:spPr>
              <a:xfrm>
                <a:off x="3414873" y="1976526"/>
                <a:ext cx="71974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B163FE-4CD0-594D-BCB0-7844EF386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73" y="1976526"/>
                <a:ext cx="719749" cy="615553"/>
              </a:xfrm>
              <a:prstGeom prst="rect">
                <a:avLst/>
              </a:prstGeom>
              <a:blipFill>
                <a:blip r:embed="rId7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CEECB9E-9598-AD4D-A74A-8435A4592805}"/>
              </a:ext>
            </a:extLst>
          </p:cNvPr>
          <p:cNvSpPr txBox="1"/>
          <p:nvPr/>
        </p:nvSpPr>
        <p:spPr>
          <a:xfrm>
            <a:off x="2920975" y="1492273"/>
            <a:ext cx="170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1967</a:t>
            </a:r>
          </a:p>
          <a:p>
            <a:pPr algn="ctr"/>
            <a:r>
              <a:rPr lang="en-US" sz="1200" dirty="0"/>
              <a:t>Gardner, Greene, Kruskal, and Miura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5B48A9-2690-EA4D-8970-DC23583583F5}"/>
                  </a:ext>
                </a:extLst>
              </p:cNvPr>
              <p:cNvSpPr txBox="1"/>
              <p:nvPr/>
            </p:nvSpPr>
            <p:spPr>
              <a:xfrm>
                <a:off x="7920627" y="2035160"/>
                <a:ext cx="4475584" cy="37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 exists an ODO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5B48A9-2690-EA4D-8970-DC2358358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27" y="2035160"/>
                <a:ext cx="4475584" cy="377989"/>
              </a:xfrm>
              <a:prstGeom prst="rect">
                <a:avLst/>
              </a:prstGeom>
              <a:blipFill>
                <a:blip r:embed="rId8"/>
                <a:stretch>
                  <a:fillRect l="-1420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913D224A-5D53-1B42-B026-76628E7BF55C}"/>
              </a:ext>
            </a:extLst>
          </p:cNvPr>
          <p:cNvSpPr/>
          <p:nvPr/>
        </p:nvSpPr>
        <p:spPr>
          <a:xfrm rot="16200000">
            <a:off x="11518019" y="2048449"/>
            <a:ext cx="239553" cy="1021136"/>
          </a:xfrm>
          <a:prstGeom prst="leftBrace">
            <a:avLst>
              <a:gd name="adj1" fmla="val 660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D0D31-889E-9D4B-9577-032903690D71}"/>
              </a:ext>
            </a:extLst>
          </p:cNvPr>
          <p:cNvSpPr txBox="1"/>
          <p:nvPr/>
        </p:nvSpPr>
        <p:spPr>
          <a:xfrm>
            <a:off x="11182830" y="2704885"/>
            <a:ext cx="909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Lax 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E427-C8B0-B048-A715-39EA063E3F04}"/>
              </a:ext>
            </a:extLst>
          </p:cNvPr>
          <p:cNvSpPr txBox="1"/>
          <p:nvPr/>
        </p:nvSpPr>
        <p:spPr>
          <a:xfrm>
            <a:off x="7122740" y="1605672"/>
            <a:ext cx="756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1968</a:t>
            </a:r>
          </a:p>
          <a:p>
            <a:pPr algn="ctr"/>
            <a:r>
              <a:rPr lang="en-US" sz="1200" dirty="0"/>
              <a:t>Peter Lax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1BB762-F9BD-904F-BB34-356AA157828A}"/>
                  </a:ext>
                </a:extLst>
              </p:cNvPr>
              <p:cNvSpPr txBox="1"/>
              <p:nvPr/>
            </p:nvSpPr>
            <p:spPr>
              <a:xfrm>
                <a:off x="7141047" y="1945166"/>
                <a:ext cx="71974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1BB762-F9BD-904F-BB34-356AA157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47" y="1945166"/>
                <a:ext cx="719749" cy="615553"/>
              </a:xfrm>
              <a:prstGeom prst="rect">
                <a:avLst/>
              </a:prstGeom>
              <a:blipFill>
                <a:blip r:embed="rId9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20AF77-5534-6741-A23B-C167978B1798}"/>
                  </a:ext>
                </a:extLst>
              </p:cNvPr>
              <p:cNvSpPr txBox="1"/>
              <p:nvPr/>
            </p:nvSpPr>
            <p:spPr>
              <a:xfrm>
                <a:off x="301841" y="3120232"/>
                <a:ext cx="3822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20AF77-5534-6741-A23B-C167978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1" y="3120232"/>
                <a:ext cx="3822008" cy="369332"/>
              </a:xfrm>
              <a:prstGeom prst="rect">
                <a:avLst/>
              </a:prstGeom>
              <a:blipFill>
                <a:blip r:embed="rId10"/>
                <a:stretch>
                  <a:fillRect l="-166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253C02-25EE-8643-94C5-D43EFADABD98}"/>
                  </a:ext>
                </a:extLst>
              </p:cNvPr>
              <p:cNvSpPr txBox="1"/>
              <p:nvPr/>
            </p:nvSpPr>
            <p:spPr>
              <a:xfrm>
                <a:off x="4026859" y="3062877"/>
                <a:ext cx="6948121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⟹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𝑥𝑥𝑥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for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253C02-25EE-8643-94C5-D43EFADAB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859" y="3062877"/>
                <a:ext cx="6948121" cy="484043"/>
              </a:xfrm>
              <a:prstGeom prst="rect">
                <a:avLst/>
              </a:prstGeom>
              <a:blipFill>
                <a:blip r:embed="rId11"/>
                <a:stretch>
                  <a:fillRect l="-73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5B70E4-3A5F-3A47-BE43-A6799D05B832}"/>
                  </a:ext>
                </a:extLst>
              </p:cNvPr>
              <p:cNvSpPr txBox="1"/>
              <p:nvPr/>
            </p:nvSpPr>
            <p:spPr>
              <a:xfrm>
                <a:off x="297569" y="3062359"/>
                <a:ext cx="4275145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5B70E4-3A5F-3A47-BE43-A6799D05B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" y="3062359"/>
                <a:ext cx="4275145" cy="484043"/>
              </a:xfrm>
              <a:prstGeom prst="rect">
                <a:avLst/>
              </a:prstGeom>
              <a:blipFill>
                <a:blip r:embed="rId12"/>
                <a:stretch>
                  <a:fillRect l="-88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6C7A6D-15E6-6347-800D-A3BB48C88570}"/>
                  </a:ext>
                </a:extLst>
              </p:cNvPr>
              <p:cNvSpPr txBox="1"/>
              <p:nvPr/>
            </p:nvSpPr>
            <p:spPr>
              <a:xfrm>
                <a:off x="4321684" y="3039283"/>
                <a:ext cx="4169988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⟹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𝑥𝑥𝑥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6C7A6D-15E6-6347-800D-A3BB48C8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684" y="3039283"/>
                <a:ext cx="4169988" cy="484043"/>
              </a:xfrm>
              <a:prstGeom prst="rect">
                <a:avLst/>
              </a:prstGeom>
              <a:blipFill>
                <a:blip r:embed="rId13"/>
                <a:stretch>
                  <a:fillRect l="-90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0B0E02-28D4-8E46-B543-643778DF859D}"/>
                  </a:ext>
                </a:extLst>
              </p:cNvPr>
              <p:cNvSpPr txBox="1"/>
              <p:nvPr/>
            </p:nvSpPr>
            <p:spPr>
              <a:xfrm>
                <a:off x="297569" y="5184018"/>
                <a:ext cx="11206094" cy="871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 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has eigenvalues 3 and 2,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0B0E02-28D4-8E46-B543-643778DF8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" y="5184018"/>
                <a:ext cx="11206094" cy="871713"/>
              </a:xfrm>
              <a:prstGeom prst="rect">
                <a:avLst/>
              </a:prstGeom>
              <a:blipFill>
                <a:blip r:embed="rId14"/>
                <a:stretch>
                  <a:fillRect l="-33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6E05DAF-A710-A14C-8443-C72A6E739D4C}"/>
              </a:ext>
            </a:extLst>
          </p:cNvPr>
          <p:cNvSpPr txBox="1"/>
          <p:nvPr/>
        </p:nvSpPr>
        <p:spPr>
          <a:xfrm>
            <a:off x="370703" y="4866524"/>
            <a:ext cx="937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”</a:t>
            </a:r>
            <a:r>
              <a:rPr lang="en-US" dirty="0" err="1"/>
              <a:t>Darboux</a:t>
            </a:r>
            <a:r>
              <a:rPr lang="en-US" dirty="0"/>
              <a:t> trick” is to exploit this </a:t>
            </a:r>
            <a:r>
              <a:rPr lang="en-US" dirty="0" err="1"/>
              <a:t>isospectral</a:t>
            </a:r>
            <a:r>
              <a:rPr lang="en-US" dirty="0"/>
              <a:t> behavior to generate new solutions via “dressing”.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027628-418C-1B4A-8E69-5CE9C39E1DD0}"/>
                  </a:ext>
                </a:extLst>
              </p:cNvPr>
              <p:cNvSpPr txBox="1"/>
              <p:nvPr/>
            </p:nvSpPr>
            <p:spPr>
              <a:xfrm>
                <a:off x="297569" y="3590239"/>
                <a:ext cx="11486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just some ”dressed” up ODO operator of some simpler constant ODO? (i.e. is it ”similar” to some simpler matrix?)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027628-418C-1B4A-8E69-5CE9C39E1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" y="3590239"/>
                <a:ext cx="11486799" cy="369332"/>
              </a:xfrm>
              <a:prstGeom prst="rect">
                <a:avLst/>
              </a:prstGeom>
              <a:blipFill>
                <a:blip r:embed="rId15"/>
                <a:stretch>
                  <a:fillRect l="-33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62F486C3-E93E-9647-8B0E-3BCFD92AFBCF}"/>
              </a:ext>
            </a:extLst>
          </p:cNvPr>
          <p:cNvGrpSpPr/>
          <p:nvPr/>
        </p:nvGrpSpPr>
        <p:grpSpPr>
          <a:xfrm>
            <a:off x="2724269" y="3958708"/>
            <a:ext cx="6969210" cy="803099"/>
            <a:chOff x="2199504" y="1067742"/>
            <a:chExt cx="6969210" cy="8030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052D96-9AD4-634C-8572-8A6758957672}"/>
                </a:ext>
              </a:extLst>
            </p:cNvPr>
            <p:cNvSpPr/>
            <p:nvPr/>
          </p:nvSpPr>
          <p:spPr>
            <a:xfrm>
              <a:off x="2224218" y="1122250"/>
              <a:ext cx="6944496" cy="748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FD82808-1432-224F-ABD7-78021A7677B3}"/>
                    </a:ext>
                  </a:extLst>
                </p:cNvPr>
                <p:cNvSpPr txBox="1"/>
                <p:nvPr/>
              </p:nvSpPr>
              <p:spPr>
                <a:xfrm>
                  <a:off x="2199504" y="1067742"/>
                  <a:ext cx="694449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Fact. </a:t>
                  </a:r>
                  <a:r>
                    <a:rPr lang="en-US" sz="2000" dirty="0"/>
                    <a:t>If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sz="2000" dirty="0"/>
                    <a:t> for any </a:t>
                  </a:r>
                  <a:r>
                    <a:rPr lang="en-US" sz="2000" dirty="0" err="1"/>
                    <a:t>KdV</a:t>
                  </a:r>
                  <a:r>
                    <a:rPr lang="en-US" sz="2000" dirty="0"/>
                    <a:t> solution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sz="2000" dirty="0"/>
                    <a:t> then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000" dirty="0"/>
                    <a:t> is the unique solution to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/>
                    <a:t> for some operator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2000" dirty="0"/>
                    <a:t>.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FD82808-1432-224F-ABD7-78021A7677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067742"/>
                  <a:ext cx="6944496" cy="707886"/>
                </a:xfrm>
                <a:prstGeom prst="rect">
                  <a:avLst/>
                </a:prstGeom>
                <a:blipFill>
                  <a:blip r:embed="rId16"/>
                  <a:stretch>
                    <a:fillRect l="-914" t="-5455" r="-1645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CBE3905-15F5-5D40-B01D-D48877407433}"/>
                  </a:ext>
                </a:extLst>
              </p:cNvPr>
              <p:cNvSpPr/>
              <p:nvPr/>
            </p:nvSpPr>
            <p:spPr>
              <a:xfrm>
                <a:off x="9773918" y="4064345"/>
                <a:ext cx="2205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may be a </a:t>
                </a:r>
                <a:r>
                  <a:rPr lang="en-US" i="1" dirty="0" err="1"/>
                  <a:t>psuedo</a:t>
                </a:r>
                <a:r>
                  <a:rPr lang="en-US" dirty="0"/>
                  <a:t>-differential operator.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CBE3905-15F5-5D40-B01D-D48877407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918" y="4064345"/>
                <a:ext cx="2205255" cy="646331"/>
              </a:xfrm>
              <a:prstGeom prst="rect">
                <a:avLst/>
              </a:prstGeom>
              <a:blipFill>
                <a:blip r:embed="rId17"/>
                <a:stretch>
                  <a:fillRect l="-2299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3322AA-855F-934B-8FAA-3681BCBE24B9}"/>
                  </a:ext>
                </a:extLst>
              </p:cNvPr>
              <p:cNvSpPr txBox="1"/>
              <p:nvPr/>
            </p:nvSpPr>
            <p:spPr>
              <a:xfrm>
                <a:off x="297569" y="3065421"/>
                <a:ext cx="7263207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quaternion valued.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3322AA-855F-934B-8FAA-3681BCBE2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9" y="3065421"/>
                <a:ext cx="7263207" cy="484043"/>
              </a:xfrm>
              <a:prstGeom prst="rect">
                <a:avLst/>
              </a:prstGeom>
              <a:blipFill>
                <a:blip r:embed="rId18"/>
                <a:stretch>
                  <a:fillRect l="-524" r="-52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1F5A31-9F10-954A-B40E-CCD4D6170EF2}"/>
                  </a:ext>
                </a:extLst>
              </p:cNvPr>
              <p:cNvSpPr txBox="1"/>
              <p:nvPr/>
            </p:nvSpPr>
            <p:spPr>
              <a:xfrm>
                <a:off x="7353237" y="3077164"/>
                <a:ext cx="4967322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⟹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𝑥𝑥𝑥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1F5A31-9F10-954A-B40E-CCD4D6170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237" y="3077164"/>
                <a:ext cx="4967322" cy="484043"/>
              </a:xfrm>
              <a:prstGeom prst="rect">
                <a:avLst/>
              </a:prstGeom>
              <a:blipFill>
                <a:blip r:embed="rId19"/>
                <a:stretch>
                  <a:fillRect l="-76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72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9" grpId="0"/>
      <p:bldP spid="27" grpId="0"/>
      <p:bldP spid="29" grpId="0"/>
      <p:bldP spid="7" grpId="0"/>
      <p:bldP spid="8" grpId="0"/>
      <p:bldP spid="9" grpId="0"/>
      <p:bldP spid="10" grpId="0" animBg="1"/>
      <p:bldP spid="11" grpId="0"/>
      <p:bldP spid="13" grpId="0"/>
      <p:bldP spid="25" grpId="0"/>
      <p:bldP spid="14" grpId="0"/>
      <p:bldP spid="14" grpId="1"/>
      <p:bldP spid="15" grpId="0"/>
      <p:bldP spid="15" grpId="1"/>
      <p:bldP spid="30" grpId="0"/>
      <p:bldP spid="30" grpId="1"/>
      <p:bldP spid="31" grpId="0"/>
      <p:bldP spid="31" grpId="1"/>
      <p:bldP spid="32" grpId="0"/>
      <p:bldP spid="33" grpId="0"/>
      <p:bldP spid="39" grpId="0"/>
      <p:bldP spid="46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A8DA-3C59-AB46-A378-8573877C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3" y="205444"/>
            <a:ext cx="9099997" cy="526076"/>
          </a:xfrm>
        </p:spPr>
        <p:txBody>
          <a:bodyPr>
            <a:no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Generating </a:t>
            </a:r>
            <a:r>
              <a:rPr lang="en-US" dirty="0" err="1">
                <a:latin typeface="Avenir Roman" panose="02000503020000020003" pitchFamily="2" charset="0"/>
              </a:rPr>
              <a:t>QKdV</a:t>
            </a:r>
            <a:r>
              <a:rPr lang="en-US" dirty="0">
                <a:latin typeface="Avenir Roman" panose="02000503020000020003" pitchFamily="2" charset="0"/>
              </a:rPr>
              <a:t> Solutions: The </a:t>
            </a:r>
            <a:r>
              <a:rPr lang="en-US" dirty="0" err="1">
                <a:latin typeface="Avenir Roman" panose="02000503020000020003" pitchFamily="2" charset="0"/>
              </a:rPr>
              <a:t>Darboux</a:t>
            </a:r>
            <a:r>
              <a:rPr lang="en-US" dirty="0">
                <a:latin typeface="Avenir Roman" panose="02000503020000020003" pitchFamily="2" charset="0"/>
              </a:rPr>
              <a:t> Trick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72EEA-32F8-9348-9AA7-048B1EEE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6" y="21266"/>
            <a:ext cx="1315453" cy="66015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0FA9E04-47A3-014D-A2D1-7FD41A54CD19}"/>
              </a:ext>
            </a:extLst>
          </p:cNvPr>
          <p:cNvGrpSpPr/>
          <p:nvPr/>
        </p:nvGrpSpPr>
        <p:grpSpPr>
          <a:xfrm>
            <a:off x="409331" y="1219916"/>
            <a:ext cx="6944496" cy="1815882"/>
            <a:chOff x="2199504" y="1122250"/>
            <a:chExt cx="6944496" cy="18158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913348-5B14-B14A-97D5-CB2499941386}"/>
                </a:ext>
              </a:extLst>
            </p:cNvPr>
            <p:cNvSpPr/>
            <p:nvPr/>
          </p:nvSpPr>
          <p:spPr>
            <a:xfrm>
              <a:off x="2199504" y="1122250"/>
              <a:ext cx="6944496" cy="1599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F49EC5B-B771-8048-A785-648D7ABA7AB3}"/>
                    </a:ext>
                  </a:extLst>
                </p:cNvPr>
                <p:cNvSpPr txBox="1"/>
                <p:nvPr/>
              </p:nvSpPr>
              <p:spPr>
                <a:xfrm>
                  <a:off x="2199504" y="1122250"/>
                  <a:ext cx="6944496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Definition. </a:t>
                  </a:r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. . .,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dirty="0"/>
                    <a:t> be linearly independent.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dirty="0"/>
                    <a:t> is a </a:t>
                  </a:r>
                  <a:r>
                    <a:rPr lang="en-US" i="1" dirty="0" err="1"/>
                    <a:t>KdV-Darboux</a:t>
                  </a:r>
                  <a:r>
                    <a:rPr lang="en-US" i="1" dirty="0"/>
                    <a:t> kernel </a:t>
                  </a:r>
                  <a:r>
                    <a:rPr lang="en-US" dirty="0"/>
                    <a:t>if each function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el-GR" dirty="0"/>
                    <a:t> ∈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dirty="0"/>
                    <a:t> satisfies the following two properties: </a:t>
                  </a:r>
                  <a:endParaRPr lang="en-US" sz="2000" dirty="0"/>
                </a:p>
                <a:p>
                  <a:r>
                    <a:rPr lang="en-US" dirty="0"/>
                    <a:t>1.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br>
                    <a:rPr lang="en-US" dirty="0"/>
                  </a:br>
                  <a:r>
                    <a:rPr lang="en-US" dirty="0"/>
                    <a:t>2.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a14:m>
                  <a:r>
                    <a:rPr lang="en-US" dirty="0"/>
                    <a:t> ∈ Span⟨</a:t>
                  </a:r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⟩ </a:t>
                  </a:r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F49EC5B-B771-8048-A785-648D7ABA7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122250"/>
                  <a:ext cx="6944496" cy="1815882"/>
                </a:xfrm>
                <a:prstGeom prst="rect">
                  <a:avLst/>
                </a:prstGeom>
                <a:blipFill>
                  <a:blip r:embed="rId3"/>
                  <a:stretch>
                    <a:fillRect l="-730" t="-2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BD06B8-684B-6647-9436-9335CF7ADB9B}"/>
              </a:ext>
            </a:extLst>
          </p:cNvPr>
          <p:cNvGrpSpPr/>
          <p:nvPr/>
        </p:nvGrpSpPr>
        <p:grpSpPr>
          <a:xfrm>
            <a:off x="7797159" y="927528"/>
            <a:ext cx="3664602" cy="1200330"/>
            <a:chOff x="2199504" y="1122249"/>
            <a:chExt cx="3664602" cy="120033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5496B77-7988-F541-92B6-1AC7C5C24942}"/>
                </a:ext>
              </a:extLst>
            </p:cNvPr>
            <p:cNvSpPr/>
            <p:nvPr/>
          </p:nvSpPr>
          <p:spPr>
            <a:xfrm>
              <a:off x="2199504" y="1122249"/>
              <a:ext cx="3664602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8A28AEA-6FD2-4148-851A-B2A334560212}"/>
                    </a:ext>
                  </a:extLst>
                </p:cNvPr>
                <p:cNvSpPr txBox="1"/>
                <p:nvPr/>
              </p:nvSpPr>
              <p:spPr>
                <a:xfrm>
                  <a:off x="2199504" y="1122250"/>
                  <a:ext cx="366460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Definition. </a:t>
                  </a:r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. . .,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We say that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dirty="0"/>
                    <a:t> is </a:t>
                  </a:r>
                  <a:r>
                    <a:rPr lang="en-US" i="1" dirty="0"/>
                    <a:t>linearly independent</a:t>
                  </a:r>
                  <a:r>
                    <a:rPr lang="en-US" dirty="0"/>
                    <a:t> if 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a14:m>
                  <a:r>
                    <a:rPr lang="en-US" dirty="0"/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b="1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8A28AEA-6FD2-4148-851A-B2A334560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122250"/>
                  <a:ext cx="3664602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2414" t="-1042" r="-345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3D84CC-D148-504E-9BCC-17E7CF52DE87}"/>
              </a:ext>
            </a:extLst>
          </p:cNvPr>
          <p:cNvGrpSpPr/>
          <p:nvPr/>
        </p:nvGrpSpPr>
        <p:grpSpPr>
          <a:xfrm>
            <a:off x="7626902" y="2263278"/>
            <a:ext cx="4380614" cy="1200330"/>
            <a:chOff x="1483492" y="1122249"/>
            <a:chExt cx="4380614" cy="120033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8D1107-9FB6-8C41-98A6-151F454CDFC3}"/>
                </a:ext>
              </a:extLst>
            </p:cNvPr>
            <p:cNvSpPr/>
            <p:nvPr/>
          </p:nvSpPr>
          <p:spPr>
            <a:xfrm>
              <a:off x="1483492" y="1122249"/>
              <a:ext cx="4380614" cy="986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F8A84E2-6F6D-C940-92EE-CF69D7AA508B}"/>
                    </a:ext>
                  </a:extLst>
                </p:cNvPr>
                <p:cNvSpPr txBox="1"/>
                <p:nvPr/>
              </p:nvSpPr>
              <p:spPr>
                <a:xfrm>
                  <a:off x="1483492" y="1122250"/>
                  <a:ext cx="438061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Definition. </a:t>
                  </a:r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. . .,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b="1" dirty="0"/>
                    <a:t> </a:t>
                  </a:r>
                  <a:r>
                    <a:rPr lang="en-US" dirty="0"/>
                    <a:t>The </a:t>
                  </a:r>
                  <a:r>
                    <a:rPr lang="en-US" i="1" dirty="0"/>
                    <a:t>span</a:t>
                  </a:r>
                  <a:r>
                    <a:rPr lang="en-US" dirty="0"/>
                    <a:t> of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dirty="0"/>
                    <a:t> is defined by</a:t>
                  </a:r>
                </a:p>
                <a:p>
                  <a:r>
                    <a:rPr lang="en-US" dirty="0"/>
                    <a:t> Span⟨</a:t>
                  </a:r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⟩ =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{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a14:m>
                  <a:endParaRPr lang="en-US" sz="200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F8A84E2-6F6D-C940-92EE-CF69D7AA5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492" y="1122250"/>
                  <a:ext cx="4380614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1159" t="-1042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Double Bracket 36">
            <a:extLst>
              <a:ext uri="{FF2B5EF4-FFF2-40B4-BE49-F238E27FC236}">
                <a16:creationId xmlns:a16="http://schemas.microsoft.com/office/drawing/2014/main" id="{6B431B14-600E-F64A-97E8-0F05A667D2DE}"/>
              </a:ext>
            </a:extLst>
          </p:cNvPr>
          <p:cNvSpPr/>
          <p:nvPr/>
        </p:nvSpPr>
        <p:spPr>
          <a:xfrm>
            <a:off x="7452984" y="869320"/>
            <a:ext cx="4647972" cy="2731170"/>
          </a:xfrm>
          <a:prstGeom prst="bracketPair">
            <a:avLst>
              <a:gd name="adj" fmla="val 141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385B90-605A-2445-AEC8-4977D1D0449A}"/>
              </a:ext>
            </a:extLst>
          </p:cNvPr>
          <p:cNvGrpSpPr/>
          <p:nvPr/>
        </p:nvGrpSpPr>
        <p:grpSpPr>
          <a:xfrm>
            <a:off x="916276" y="3951086"/>
            <a:ext cx="10208694" cy="1323439"/>
            <a:chOff x="2199504" y="1122250"/>
            <a:chExt cx="6640453" cy="1323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AA23F-DD11-C445-8802-85A27E3F21CB}"/>
                </a:ext>
              </a:extLst>
            </p:cNvPr>
            <p:cNvSpPr/>
            <p:nvPr/>
          </p:nvSpPr>
          <p:spPr>
            <a:xfrm>
              <a:off x="2199504" y="1122250"/>
              <a:ext cx="6563831" cy="1025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98C487-EB04-DE45-BCBD-6FB75A9E2990}"/>
                    </a:ext>
                  </a:extLst>
                </p:cNvPr>
                <p:cNvSpPr txBox="1"/>
                <p:nvPr/>
              </p:nvSpPr>
              <p:spPr>
                <a:xfrm>
                  <a:off x="2199504" y="1122250"/>
                  <a:ext cx="6640453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Theorem. (</a:t>
                  </a:r>
                  <a:r>
                    <a:rPr lang="en-US" sz="2000" b="1" dirty="0" err="1"/>
                    <a:t>Darboux</a:t>
                  </a:r>
                  <a:r>
                    <a:rPr lang="en-US" sz="2000" b="1" dirty="0"/>
                    <a:t> Transformation) </a:t>
                  </a:r>
                  <a:r>
                    <a:rPr lang="en-US" sz="2000" dirty="0"/>
                    <a:t>Suppose that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sz="2000" dirty="0"/>
                    <a:t> is a </a:t>
                  </a:r>
                  <a:r>
                    <a:rPr lang="en-US" sz="2000" dirty="0" err="1"/>
                    <a:t>KdV-Darboux</a:t>
                  </a:r>
                  <a:r>
                    <a:rPr lang="en-US" sz="2000" dirty="0"/>
                    <a:t> kernel and let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2000" dirty="0"/>
                    <a:t> be then unique monic DO with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sz="2000" dirty="0"/>
                    <a:t> as its kernel. Then there exists an operator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000" dirty="0"/>
                    <a:t> satisfying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2000" dirty="0"/>
                    <a:t> such that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sz="2000" dirty="0"/>
                    <a:t> where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sz="2000" dirty="0"/>
                    <a:t> is a solution to the noncommutative </a:t>
                  </a:r>
                  <a:r>
                    <a:rPr lang="en-US" sz="2000" dirty="0" err="1"/>
                    <a:t>KdV</a:t>
                  </a:r>
                  <a:r>
                    <a:rPr lang="en-US" sz="2000" dirty="0"/>
                    <a:t> equation.</a:t>
                  </a: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98C487-EB04-DE45-BCBD-6FB75A9E2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122250"/>
                  <a:ext cx="6640453" cy="1323439"/>
                </a:xfrm>
                <a:prstGeom prst="rect">
                  <a:avLst/>
                </a:prstGeom>
                <a:blipFill>
                  <a:blip r:embed="rId6"/>
                  <a:stretch>
                    <a:fillRect l="-622" t="-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D4919A-1415-7B44-8648-0B9FD6B359AA}"/>
              </a:ext>
            </a:extLst>
          </p:cNvPr>
          <p:cNvGrpSpPr/>
          <p:nvPr/>
        </p:nvGrpSpPr>
        <p:grpSpPr>
          <a:xfrm>
            <a:off x="2489477" y="5142027"/>
            <a:ext cx="6944496" cy="1015663"/>
            <a:chOff x="2199504" y="1122250"/>
            <a:chExt cx="6944496" cy="75368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D129632-269E-C34A-BD50-3D2535311385}"/>
                </a:ext>
              </a:extLst>
            </p:cNvPr>
            <p:cNvSpPr/>
            <p:nvPr/>
          </p:nvSpPr>
          <p:spPr>
            <a:xfrm>
              <a:off x="2199504" y="1122250"/>
              <a:ext cx="6944496" cy="753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A7B717D-61E5-A74F-9A8D-1CACE6F7BB7F}"/>
                    </a:ext>
                  </a:extLst>
                </p:cNvPr>
                <p:cNvSpPr txBox="1"/>
                <p:nvPr/>
              </p:nvSpPr>
              <p:spPr>
                <a:xfrm>
                  <a:off x="2199504" y="1122250"/>
                  <a:ext cx="6944496" cy="753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Definition. </a:t>
                  </a:r>
                  <a:r>
                    <a:rPr lang="en-US" dirty="0"/>
                    <a:t>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define the mapping between a </a:t>
                  </a:r>
                  <a:r>
                    <a:rPr lang="en-US" sz="2000" dirty="0" err="1"/>
                    <a:t>KdV-Darboux</a:t>
                  </a:r>
                  <a:r>
                    <a:rPr lang="en-US" sz="2000" dirty="0"/>
                    <a:t> kernel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a14:m>
                  <a:r>
                    <a:rPr lang="en-US" sz="2000" dirty="0"/>
                    <a:t> to a </a:t>
                  </a:r>
                  <a:r>
                    <a:rPr lang="en-US" sz="2000" dirty="0" err="1"/>
                    <a:t>KdV</a:t>
                  </a:r>
                  <a:r>
                    <a:rPr lang="en-US" sz="2000" dirty="0"/>
                    <a:t> solution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sz="2000" dirty="0"/>
                    <a:t> 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a14:m>
                  <a:r>
                    <a:rPr lang="en-US" sz="2000" dirty="0"/>
                    <a:t> for a function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en-US" sz="2000" dirty="0"/>
                    <a:t> be an abbreviation for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A7B717D-61E5-A74F-9A8D-1CACE6F7BB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122250"/>
                  <a:ext cx="6944496" cy="753686"/>
                </a:xfrm>
                <a:prstGeom prst="rect">
                  <a:avLst/>
                </a:prstGeom>
                <a:blipFill>
                  <a:blip r:embed="rId7"/>
                  <a:stretch>
                    <a:fillRect l="-730" t="-2469" b="-8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49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A8DA-3C59-AB46-A378-8573877C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3" y="205444"/>
            <a:ext cx="9099997" cy="526076"/>
          </a:xfrm>
        </p:spPr>
        <p:txBody>
          <a:bodyPr>
            <a:no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Generating </a:t>
            </a:r>
            <a:r>
              <a:rPr lang="en-US" dirty="0" err="1">
                <a:latin typeface="Avenir Roman" panose="02000503020000020003" pitchFamily="2" charset="0"/>
              </a:rPr>
              <a:t>QKdV</a:t>
            </a:r>
            <a:r>
              <a:rPr lang="en-US" dirty="0">
                <a:latin typeface="Avenir Roman" panose="02000503020000020003" pitchFamily="2" charset="0"/>
              </a:rPr>
              <a:t> Solutions: The </a:t>
            </a:r>
            <a:r>
              <a:rPr lang="en-US" dirty="0" err="1">
                <a:latin typeface="Avenir Roman" panose="02000503020000020003" pitchFamily="2" charset="0"/>
              </a:rPr>
              <a:t>Darboux</a:t>
            </a:r>
            <a:r>
              <a:rPr lang="en-US" dirty="0">
                <a:latin typeface="Avenir Roman" panose="02000503020000020003" pitchFamily="2" charset="0"/>
              </a:rPr>
              <a:t> Trick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72EEA-32F8-9348-9AA7-048B1EEE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46" y="21266"/>
            <a:ext cx="1315453" cy="66015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F385B90-605A-2445-AEC8-4977D1D0449A}"/>
              </a:ext>
            </a:extLst>
          </p:cNvPr>
          <p:cNvGrpSpPr/>
          <p:nvPr/>
        </p:nvGrpSpPr>
        <p:grpSpPr>
          <a:xfrm>
            <a:off x="1517976" y="1866857"/>
            <a:ext cx="8913523" cy="1023998"/>
            <a:chOff x="2199504" y="1122250"/>
            <a:chExt cx="5797983" cy="102399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DAA23F-DD11-C445-8802-85A27E3F21CB}"/>
                </a:ext>
              </a:extLst>
            </p:cNvPr>
            <p:cNvSpPr/>
            <p:nvPr/>
          </p:nvSpPr>
          <p:spPr>
            <a:xfrm>
              <a:off x="2199504" y="1122251"/>
              <a:ext cx="5797983" cy="773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98C487-EB04-DE45-BCBD-6FB75A9E2990}"/>
                    </a:ext>
                  </a:extLst>
                </p:cNvPr>
                <p:cNvSpPr txBox="1"/>
                <p:nvPr/>
              </p:nvSpPr>
              <p:spPr>
                <a:xfrm>
                  <a:off x="2199504" y="1122250"/>
                  <a:ext cx="5797983" cy="102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Proposition.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,. . .,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,. . .,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/>
                    <a:t>  for any choices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,. . .,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ℍ</m:t>
                      </m:r>
                    </m:oMath>
                  </a14:m>
                  <a:r>
                    <a:rPr lang="en-US" sz="2000" dirty="0"/>
                    <a:t>. Then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acc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.</a:t>
                  </a: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98C487-EB04-DE45-BCBD-6FB75A9E2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122250"/>
                  <a:ext cx="5797983" cy="1023998"/>
                </a:xfrm>
                <a:prstGeom prst="rect">
                  <a:avLst/>
                </a:prstGeom>
                <a:blipFill>
                  <a:blip r:embed="rId3"/>
                  <a:stretch>
                    <a:fillRect l="-856" t="-12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D4919A-1415-7B44-8648-0B9FD6B359AA}"/>
              </a:ext>
            </a:extLst>
          </p:cNvPr>
          <p:cNvGrpSpPr/>
          <p:nvPr/>
        </p:nvGrpSpPr>
        <p:grpSpPr>
          <a:xfrm>
            <a:off x="1517976" y="3518827"/>
            <a:ext cx="8913523" cy="755848"/>
            <a:chOff x="2199503" y="1122250"/>
            <a:chExt cx="8913523" cy="56088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D129632-269E-C34A-BD50-3D2535311385}"/>
                </a:ext>
              </a:extLst>
            </p:cNvPr>
            <p:cNvSpPr/>
            <p:nvPr/>
          </p:nvSpPr>
          <p:spPr>
            <a:xfrm>
              <a:off x="2199503" y="1122251"/>
              <a:ext cx="8913523" cy="560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16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A7B717D-61E5-A74F-9A8D-1CACE6F7BB7F}"/>
                    </a:ext>
                  </a:extLst>
                </p:cNvPr>
                <p:cNvSpPr txBox="1"/>
                <p:nvPr/>
              </p:nvSpPr>
              <p:spPr>
                <a:xfrm>
                  <a:off x="2199504" y="1122250"/>
                  <a:ext cx="8292822" cy="56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Proposition.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,. . .,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/>
                    <a:t> and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,. . .,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/>
                    <a:t>  for any choices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ℍ</m:t>
                      </m:r>
                    </m:oMath>
                  </a14:m>
                  <a:r>
                    <a:rPr lang="en-US" sz="2000" dirty="0"/>
                    <a:t>. Then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US" sz="2000" dirty="0"/>
                    <a:t>.</a:t>
                  </a:r>
                  <a:r>
                    <a:rPr lang="en-US" sz="2000" b="1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A7B717D-61E5-A74F-9A8D-1CACE6F7BB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504" y="1122250"/>
                  <a:ext cx="8292822" cy="560887"/>
                </a:xfrm>
                <a:prstGeom prst="rect">
                  <a:avLst/>
                </a:prstGeom>
                <a:blipFill>
                  <a:blip r:embed="rId4"/>
                  <a:stretch>
                    <a:fillRect l="-919" t="-1639"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447CAE-E6A0-654E-800B-F1EF75CEDE54}"/>
              </a:ext>
            </a:extLst>
          </p:cNvPr>
          <p:cNvSpPr txBox="1"/>
          <p:nvPr/>
        </p:nvSpPr>
        <p:spPr>
          <a:xfrm>
            <a:off x="1517976" y="2786262"/>
            <a:ext cx="37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proof is short, should I include it?</a:t>
            </a:r>
          </a:p>
        </p:txBody>
      </p:sp>
    </p:spTree>
    <p:extLst>
      <p:ext uri="{BB962C8B-B14F-4D97-AF65-F5344CB8AC3E}">
        <p14:creationId xmlns:p14="http://schemas.microsoft.com/office/powerpoint/2010/main" val="329960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CofC 1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BB0928"/>
      </a:accent1>
      <a:accent2>
        <a:srgbClr val="660205"/>
      </a:accent2>
      <a:accent3>
        <a:srgbClr val="865640"/>
      </a:accent3>
      <a:accent4>
        <a:srgbClr val="9B8357"/>
      </a:accent4>
      <a:accent5>
        <a:srgbClr val="C2B80A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CResearch" id="{8C60D4D3-D582-0547-B5E3-23BF931E8B7E}" vid="{43D61DCC-E76B-8A43-A9D9-43BC62B95D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1148</TotalTime>
  <Words>2436</Words>
  <Application>Microsoft Office PowerPoint</Application>
  <PresentationFormat>Widescreen</PresentationFormat>
  <Paragraphs>190</Paragraphs>
  <Slides>21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Roman</vt:lpstr>
      <vt:lpstr>Calibri</vt:lpstr>
      <vt:lpstr>Calibri Light</vt:lpstr>
      <vt:lpstr>Cambria Math</vt:lpstr>
      <vt:lpstr>Kerkis</vt:lpstr>
      <vt:lpstr>Retrospect</vt:lpstr>
      <vt:lpstr>Quaternion-Valued Solutions to the KdV Equation</vt:lpstr>
      <vt:lpstr>PowerPoint Presentation</vt:lpstr>
      <vt:lpstr>The KdV Equation</vt:lpstr>
      <vt:lpstr>Quaternions</vt:lpstr>
      <vt:lpstr>Generating QKdV Solutions: Differential Operators</vt:lpstr>
      <vt:lpstr>Generating QKdV Solutions: Isospectrality </vt:lpstr>
      <vt:lpstr>Generating QKdV Solutions: The Darboux Trick</vt:lpstr>
      <vt:lpstr>Generating QKdV Solutions: The Darboux Trick</vt:lpstr>
      <vt:lpstr>Generating QKdV Solutions: The Darboux Trick</vt:lpstr>
      <vt:lpstr>1-Soliton Singularities </vt:lpstr>
      <vt:lpstr>1-Soliton Singularities</vt:lpstr>
      <vt:lpstr>2-Soliton Interactions: Properties of 1-Soliton</vt:lpstr>
      <vt:lpstr>2-Soliton Interactions: The Direct Scattering Problem</vt:lpstr>
      <vt:lpstr>2-Soliton Interactions: The Direct Scattering Problem</vt:lpstr>
      <vt:lpstr>2-Soliton Interactions: The Direct Scattering Problem</vt:lpstr>
      <vt:lpstr>2-Soliton Interactions: The Trivial Solution Shift</vt:lpstr>
      <vt:lpstr>2-Soliton Interactions: The Trivial Solution Shift</vt:lpstr>
      <vt:lpstr>2-Soliton Interactions: Phase Shifts</vt:lpstr>
      <vt:lpstr>2-Soliton Interactions: Phase Shifts</vt:lpstr>
      <vt:lpstr>Rational Solutions</vt:lpstr>
      <vt:lpstr>Short animation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Quaternion-Valued Solutions to the KdV Equation</dc:title>
  <dc:creator>Cobb, John David (Student)</dc:creator>
  <cp:lastModifiedBy>albert serna</cp:lastModifiedBy>
  <cp:revision>121</cp:revision>
  <dcterms:created xsi:type="dcterms:W3CDTF">2018-09-03T19:26:28Z</dcterms:created>
  <dcterms:modified xsi:type="dcterms:W3CDTF">2018-10-20T20:28:51Z</dcterms:modified>
</cp:coreProperties>
</file>